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0.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49.xml"/>
  <Override ContentType="application/vnd.openxmlformats-officedocument.presentationml.slideLayout+xml" PartName="/ppt/slideLayouts/slideLayout7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83.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68.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77.xml"/>
  <Override ContentType="application/vnd.openxmlformats-officedocument.presentationml.slideLayout+xml" PartName="/ppt/slideLayouts/slideLayout82.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33" r:id="rId4"/>
    <p:sldMasterId id="214748373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Lst>
  <p:sldSz cy="5143500" cx="9144000"/>
  <p:notesSz cx="6858000" cy="9144000"/>
  <p:embeddedFontLst>
    <p:embeddedFont>
      <p:font typeface="Roboto Mono Medium"/>
      <p:regular r:id="rId27"/>
      <p:bold r:id="rId28"/>
      <p:italic r:id="rId29"/>
      <p:boldItalic r:id="rId30"/>
    </p:embeddedFont>
    <p:embeddedFont>
      <p:font typeface="Roboto"/>
      <p:regular r:id="rId31"/>
      <p:bold r:id="rId32"/>
      <p:italic r:id="rId33"/>
      <p:boldItalic r:id="rId34"/>
    </p:embeddedFont>
    <p:embeddedFont>
      <p:font typeface="Roboto Medium"/>
      <p:regular r:id="rId35"/>
      <p:bold r:id="rId36"/>
      <p:italic r:id="rId37"/>
      <p:boldItalic r:id="rId38"/>
    </p:embeddedFont>
    <p:embeddedFont>
      <p:font typeface="Google Sans"/>
      <p:regular r:id="rId39"/>
      <p:bold r:id="rId40"/>
      <p:italic r:id="rId41"/>
      <p:boldItalic r:id="rId42"/>
    </p:embeddedFont>
    <p:embeddedFont>
      <p:font typeface="Google Sans Medium"/>
      <p:regular r:id="rId43"/>
      <p:bold r:id="rId44"/>
      <p:italic r:id="rId45"/>
      <p:boldItalic r:id="rId46"/>
    </p:embeddedFont>
    <p:embeddedFont>
      <p:font typeface="Google Sans Text"/>
      <p:regular r:id="rId47"/>
      <p:bold r:id="rId48"/>
      <p:italic r:id="rId49"/>
      <p:boldItalic r:id="rId50"/>
    </p:embeddedFont>
    <p:embeddedFont>
      <p:font typeface="Helvetica Neue Light"/>
      <p:regular r:id="rId51"/>
      <p:bold r:id="rId52"/>
      <p:italic r:id="rId53"/>
      <p:boldItalic r:id="rId54"/>
    </p:embeddedFont>
    <p:embeddedFont>
      <p:font typeface="Roboto Mono"/>
      <p:regular r:id="rId55"/>
      <p:bold r:id="rId56"/>
      <p:italic r:id="rId57"/>
      <p:boldItalic r:id="rId5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D9FB68A-98D4-4486-9AAD-74BFCE41E68C}">
  <a:tblStyle styleId="{0D9FB68A-98D4-4486-9AAD-74BFCE41E68C}"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GoogleSans-bold.fntdata"/><Relationship Id="rId42" Type="http://schemas.openxmlformats.org/officeDocument/2006/relationships/font" Target="fonts/GoogleSans-boldItalic.fntdata"/><Relationship Id="rId41" Type="http://schemas.openxmlformats.org/officeDocument/2006/relationships/font" Target="fonts/GoogleSans-italic.fntdata"/><Relationship Id="rId44" Type="http://schemas.openxmlformats.org/officeDocument/2006/relationships/font" Target="fonts/GoogleSansMedium-bold.fntdata"/><Relationship Id="rId43" Type="http://schemas.openxmlformats.org/officeDocument/2006/relationships/font" Target="fonts/GoogleSansMedium-regular.fntdata"/><Relationship Id="rId46" Type="http://schemas.openxmlformats.org/officeDocument/2006/relationships/font" Target="fonts/GoogleSansMedium-boldItalic.fntdata"/><Relationship Id="rId45" Type="http://schemas.openxmlformats.org/officeDocument/2006/relationships/font" Target="fonts/GoogleSansMedium-italic.fntdata"/><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GoogleSansText-bold.fntdata"/><Relationship Id="rId47" Type="http://schemas.openxmlformats.org/officeDocument/2006/relationships/font" Target="fonts/GoogleSansText-regular.fntdata"/><Relationship Id="rId49" Type="http://schemas.openxmlformats.org/officeDocument/2006/relationships/font" Target="fonts/GoogleSansText-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oboto-regular.fntdata"/><Relationship Id="rId30" Type="http://schemas.openxmlformats.org/officeDocument/2006/relationships/font" Target="fonts/RobotoMonoMedium-boldItalic.fntdata"/><Relationship Id="rId33" Type="http://schemas.openxmlformats.org/officeDocument/2006/relationships/font" Target="fonts/Roboto-italic.fntdata"/><Relationship Id="rId32" Type="http://schemas.openxmlformats.org/officeDocument/2006/relationships/font" Target="fonts/Roboto-bold.fntdata"/><Relationship Id="rId35" Type="http://schemas.openxmlformats.org/officeDocument/2006/relationships/font" Target="fonts/RobotoMedium-regular.fntdata"/><Relationship Id="rId34" Type="http://schemas.openxmlformats.org/officeDocument/2006/relationships/font" Target="fonts/Roboto-boldItalic.fntdata"/><Relationship Id="rId37" Type="http://schemas.openxmlformats.org/officeDocument/2006/relationships/font" Target="fonts/RobotoMedium-italic.fntdata"/><Relationship Id="rId36" Type="http://schemas.openxmlformats.org/officeDocument/2006/relationships/font" Target="fonts/RobotoMedium-bold.fntdata"/><Relationship Id="rId39" Type="http://schemas.openxmlformats.org/officeDocument/2006/relationships/font" Target="fonts/GoogleSans-regular.fntdata"/><Relationship Id="rId38" Type="http://schemas.openxmlformats.org/officeDocument/2006/relationships/font" Target="fonts/RobotoMedium-boldItalic.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font" Target="fonts/RobotoMonoMedium-bold.fntdata"/><Relationship Id="rId27" Type="http://schemas.openxmlformats.org/officeDocument/2006/relationships/font" Target="fonts/RobotoMonoMedium-regular.fntdata"/><Relationship Id="rId29" Type="http://schemas.openxmlformats.org/officeDocument/2006/relationships/font" Target="fonts/RobotoMonoMedium-italic.fntdata"/><Relationship Id="rId51" Type="http://schemas.openxmlformats.org/officeDocument/2006/relationships/font" Target="fonts/HelveticaNeueLight-regular.fntdata"/><Relationship Id="rId50" Type="http://schemas.openxmlformats.org/officeDocument/2006/relationships/font" Target="fonts/GoogleSansText-boldItalic.fntdata"/><Relationship Id="rId53" Type="http://schemas.openxmlformats.org/officeDocument/2006/relationships/font" Target="fonts/HelveticaNeueLight-italic.fntdata"/><Relationship Id="rId52" Type="http://schemas.openxmlformats.org/officeDocument/2006/relationships/font" Target="fonts/HelveticaNeueLight-bold.fntdata"/><Relationship Id="rId11" Type="http://schemas.openxmlformats.org/officeDocument/2006/relationships/slide" Target="slides/slide5.xml"/><Relationship Id="rId55" Type="http://schemas.openxmlformats.org/officeDocument/2006/relationships/font" Target="fonts/RobotoMono-regular.fntdata"/><Relationship Id="rId10" Type="http://schemas.openxmlformats.org/officeDocument/2006/relationships/slide" Target="slides/slide4.xml"/><Relationship Id="rId54" Type="http://schemas.openxmlformats.org/officeDocument/2006/relationships/font" Target="fonts/HelveticaNeueLight-boldItalic.fntdata"/><Relationship Id="rId13" Type="http://schemas.openxmlformats.org/officeDocument/2006/relationships/slide" Target="slides/slide7.xml"/><Relationship Id="rId57" Type="http://schemas.openxmlformats.org/officeDocument/2006/relationships/font" Target="fonts/RobotoMono-italic.fntdata"/><Relationship Id="rId12" Type="http://schemas.openxmlformats.org/officeDocument/2006/relationships/slide" Target="slides/slide6.xml"/><Relationship Id="rId56" Type="http://schemas.openxmlformats.org/officeDocument/2006/relationships/font" Target="fonts/RobotoMono-bold.fntdata"/><Relationship Id="rId15" Type="http://schemas.openxmlformats.org/officeDocument/2006/relationships/slide" Target="slides/slide9.xml"/><Relationship Id="rId14" Type="http://schemas.openxmlformats.org/officeDocument/2006/relationships/slide" Target="slides/slide8.xml"/><Relationship Id="rId58" Type="http://schemas.openxmlformats.org/officeDocument/2006/relationships/font" Target="fonts/RobotoMono-bold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4.png>
</file>

<file path=ppt/media/image15.png>
</file>

<file path=ppt/media/image16.png>
</file>

<file path=ppt/media/image17.png>
</file>

<file path=ppt/media/image18.png>
</file>

<file path=ppt/media/image19.png>
</file>

<file path=ppt/media/image2.png>
</file>

<file path=ppt/media/image4.png>
</file>

<file path=ppt/media/image5.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4" name="Shape 894"/>
        <p:cNvGrpSpPr/>
        <p:nvPr/>
      </p:nvGrpSpPr>
      <p:grpSpPr>
        <a:xfrm>
          <a:off x="0" y="0"/>
          <a:ext cx="0" cy="0"/>
          <a:chOff x="0" y="0"/>
          <a:chExt cx="0" cy="0"/>
        </a:xfrm>
      </p:grpSpPr>
      <p:sp>
        <p:nvSpPr>
          <p:cNvPr id="895" name="Google Shape;895;g39bee0846be_0_5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6" name="Google Shape;896;g39bee0846be_0_5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Let’s compare the standard NumPy library, which I know most of you are very familiar with, to its counterpart in the JAX ecosystem, </a:t>
            </a:r>
            <a:r>
              <a:rPr lang="en" sz="1300">
                <a:latin typeface="Roboto Mono Medium"/>
                <a:ea typeface="Roboto Mono Medium"/>
                <a:cs typeface="Roboto Mono Medium"/>
                <a:sym typeface="Roboto Mono Medium"/>
              </a:rPr>
              <a:t>jax.numpy</a:t>
            </a:r>
            <a:r>
              <a:rPr lang="en" sz="1300"/>
              <a:t>. Since you've got experience with NumPy and PyTorch, the goal here is to bridge the gap – showing you how </a:t>
            </a:r>
            <a:r>
              <a:rPr lang="en" sz="1300">
                <a:latin typeface="Roboto Mono Medium"/>
                <a:ea typeface="Roboto Mono Medium"/>
                <a:cs typeface="Roboto Mono Medium"/>
                <a:sym typeface="Roboto Mono Medium"/>
              </a:rPr>
              <a:t>jax.numpy</a:t>
            </a:r>
            <a:r>
              <a:rPr lang="en" sz="1300"/>
              <a:t> leverages that familiar API but operates quite differently under the hood, and why those differences matter for high-performance computing, especially in machine learning.  In this first part we’ll be focusing on the fundamental differences between NumPy and JAX, highlighting the performance gains and design principles that make JAX a compelling choice for high-performance computing.</a:t>
            </a:r>
            <a:endParaRPr sz="1300"/>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3" name="Shape 963"/>
        <p:cNvGrpSpPr/>
        <p:nvPr/>
      </p:nvGrpSpPr>
      <p:grpSpPr>
        <a:xfrm>
          <a:off x="0" y="0"/>
          <a:ext cx="0" cy="0"/>
          <a:chOff x="0" y="0"/>
          <a:chExt cx="0" cy="0"/>
        </a:xfrm>
      </p:grpSpPr>
      <p:sp>
        <p:nvSpPr>
          <p:cNvPr id="964" name="Google Shape;964;g39bee0846be_0_5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5" name="Google Shape;965;g39bee0846be_0_5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Now let's look more specifically at how we interact with pytrees.</a:t>
            </a:r>
            <a:endParaRPr sz="1300">
              <a:solidFill>
                <a:schemeClr val="dk1"/>
              </a:solidFill>
            </a:endParaRPr>
          </a:p>
          <a:p>
            <a:pPr indent="0" lvl="0" marL="0" rtl="0" algn="l">
              <a:spcBef>
                <a:spcPts val="0"/>
              </a:spcBef>
              <a:spcAft>
                <a:spcPts val="0"/>
              </a:spcAft>
              <a:buNone/>
            </a:pPr>
            <a:r>
              <a:t/>
            </a:r>
            <a:endParaRPr sz="1300">
              <a:solidFill>
                <a:schemeClr val="dk1"/>
              </a:solidFill>
            </a:endParaRPr>
          </a:p>
          <a:p>
            <a:pPr indent="0" lvl="0" marL="0" rtl="0" algn="l">
              <a:spcBef>
                <a:spcPts val="0"/>
              </a:spcBef>
              <a:spcAft>
                <a:spcPts val="0"/>
              </a:spcAft>
              <a:buClr>
                <a:schemeClr val="dk1"/>
              </a:buClr>
              <a:buSzPts val="1100"/>
              <a:buFont typeface="Arial"/>
              <a:buNone/>
            </a:pPr>
            <a:r>
              <a:rPr lang="en" sz="1300">
                <a:solidFill>
                  <a:schemeClr val="dk1"/>
                </a:solidFill>
              </a:rPr>
              <a:t>Pytrees seamlessly integrate with JAX's core transformations such as </a:t>
            </a:r>
            <a:r>
              <a:rPr lang="en" sz="1300">
                <a:solidFill>
                  <a:schemeClr val="dk1"/>
                </a:solidFill>
                <a:latin typeface="Roboto Mono Medium"/>
                <a:ea typeface="Roboto Mono Medium"/>
                <a:cs typeface="Roboto Mono Medium"/>
                <a:sym typeface="Roboto Mono Medium"/>
              </a:rPr>
              <a:t>jit, vmap</a:t>
            </a:r>
            <a:r>
              <a:rPr lang="en" sz="1300">
                <a:solidFill>
                  <a:schemeClr val="dk1"/>
                </a:solidFill>
              </a:rPr>
              <a:t> and </a:t>
            </a:r>
            <a:r>
              <a:rPr lang="en" sz="1300">
                <a:solidFill>
                  <a:schemeClr val="dk1"/>
                </a:solidFill>
                <a:latin typeface="Roboto Mono Medium"/>
                <a:ea typeface="Roboto Mono Medium"/>
                <a:cs typeface="Roboto Mono Medium"/>
                <a:sym typeface="Roboto Mono Medium"/>
              </a:rPr>
              <a:t>grad</a:t>
            </a:r>
            <a:r>
              <a:rPr lang="en" sz="1300">
                <a:solidFill>
                  <a:schemeClr val="dk1"/>
                </a:solidFill>
              </a:rPr>
              <a:t>. What this means is you can pass a whole pytree structure, like our </a:t>
            </a:r>
            <a:r>
              <a:rPr lang="en" sz="1300">
                <a:solidFill>
                  <a:schemeClr val="dk1"/>
                </a:solidFill>
                <a:latin typeface="Roboto Mono Medium"/>
                <a:ea typeface="Roboto Mono Medium"/>
                <a:cs typeface="Roboto Mono Medium"/>
                <a:sym typeface="Roboto Mono Medium"/>
              </a:rPr>
              <a:t>params</a:t>
            </a:r>
            <a:r>
              <a:rPr lang="en" sz="1300">
                <a:solidFill>
                  <a:schemeClr val="dk1"/>
                </a:solidFill>
              </a:rPr>
              <a:t> dictionary, into a function wrapped with </a:t>
            </a:r>
            <a:r>
              <a:rPr lang="en" sz="1300">
                <a:solidFill>
                  <a:schemeClr val="dk1"/>
                </a:solidFill>
                <a:latin typeface="Roboto Mono Medium"/>
                <a:ea typeface="Roboto Mono Medium"/>
                <a:cs typeface="Roboto Mono Medium"/>
                <a:sym typeface="Roboto Mono Medium"/>
              </a:rPr>
              <a:t>jit</a:t>
            </a:r>
            <a:r>
              <a:rPr lang="en" sz="1300">
                <a:solidFill>
                  <a:schemeClr val="dk1"/>
                </a:solidFill>
              </a:rPr>
              <a:t> or </a:t>
            </a:r>
            <a:r>
              <a:rPr lang="en" sz="1300">
                <a:solidFill>
                  <a:schemeClr val="dk1"/>
                </a:solidFill>
                <a:latin typeface="Roboto Mono Medium"/>
                <a:ea typeface="Roboto Mono Medium"/>
                <a:cs typeface="Roboto Mono Medium"/>
                <a:sym typeface="Roboto Mono Medium"/>
              </a:rPr>
              <a:t>grad</a:t>
            </a:r>
            <a:r>
              <a:rPr lang="en" sz="1300">
                <a:solidFill>
                  <a:schemeClr val="dk1"/>
                </a:solidFill>
              </a:rPr>
              <a:t>. JAX understands the structure. It will automatically apply the transformation to each leaf (each array or value) inside the pytree, and return a new pytree with the same structure but with the transformed leaves. You don't need to manually unpack the dictionary, apply the function to each array, and then repack it. JAX handles that complexity for you, which is incredibly convenient and powerful.</a:t>
            </a:r>
            <a:endParaRPr sz="1300">
              <a:solidFill>
                <a:schemeClr val="dk1"/>
              </a:solidFill>
            </a:endParaRPr>
          </a:p>
          <a:p>
            <a:pPr indent="0" lvl="0" marL="0" rtl="0" algn="l">
              <a:spcBef>
                <a:spcPts val="0"/>
              </a:spcBef>
              <a:spcAft>
                <a:spcPts val="0"/>
              </a:spcAft>
              <a:buNone/>
            </a:pPr>
            <a:r>
              <a:t/>
            </a:r>
            <a:endParaRPr sz="1300"/>
          </a:p>
          <a:p>
            <a:pPr indent="0" lvl="0" marL="0" rtl="0" algn="l">
              <a:spcBef>
                <a:spcPts val="0"/>
              </a:spcBef>
              <a:spcAft>
                <a:spcPts val="0"/>
              </a:spcAft>
              <a:buClr>
                <a:schemeClr val="dk1"/>
              </a:buClr>
              <a:buSzPts val="1100"/>
              <a:buFont typeface="Arial"/>
              <a:buNone/>
            </a:pPr>
            <a:r>
              <a:rPr lang="en" sz="1300"/>
              <a:t>For custom operations, you can use</a:t>
            </a:r>
            <a:r>
              <a:rPr lang="en" sz="1300">
                <a:latin typeface="Courier"/>
                <a:ea typeface="Courier"/>
                <a:cs typeface="Courier"/>
                <a:sym typeface="Courier"/>
              </a:rPr>
              <a:t> jax.tree.map</a:t>
            </a:r>
            <a:r>
              <a:rPr lang="en" sz="1300"/>
              <a:t>. Imagine wanting to convert all parameters in your model to a different data type, like </a:t>
            </a:r>
            <a:r>
              <a:rPr lang="en" sz="1300">
                <a:latin typeface="Courier"/>
                <a:ea typeface="Courier"/>
                <a:cs typeface="Courier"/>
                <a:sym typeface="Courier"/>
              </a:rPr>
              <a:t>bfloat16</a:t>
            </a:r>
            <a:r>
              <a:rPr lang="en" sz="1300"/>
              <a:t>. You can do that with a single call to </a:t>
            </a:r>
            <a:r>
              <a:rPr lang="en" sz="1300">
                <a:latin typeface="Courier"/>
                <a:ea typeface="Courier"/>
                <a:cs typeface="Courier"/>
                <a:sym typeface="Courier"/>
              </a:rPr>
              <a:t>jax.tree.map</a:t>
            </a:r>
            <a:r>
              <a:rPr lang="en" sz="1300"/>
              <a:t> over the entire model object.</a:t>
            </a:r>
            <a:endParaRPr sz="1300"/>
          </a:p>
          <a:p>
            <a:pPr indent="0" lvl="0" marL="0" rtl="0" algn="l">
              <a:spcBef>
                <a:spcPts val="0"/>
              </a:spcBef>
              <a:spcAft>
                <a:spcPts val="0"/>
              </a:spcAft>
              <a:buClr>
                <a:schemeClr val="dk1"/>
              </a:buClr>
              <a:buSzPts val="1100"/>
              <a:buFont typeface="Arial"/>
              <a:buNone/>
            </a:pPr>
            <a:r>
              <a:t/>
            </a:r>
            <a:endParaRPr sz="1300"/>
          </a:p>
          <a:p>
            <a:pPr indent="0" lvl="0" marL="0" rtl="0" algn="l">
              <a:spcBef>
                <a:spcPts val="0"/>
              </a:spcBef>
              <a:spcAft>
                <a:spcPts val="0"/>
              </a:spcAft>
              <a:buClr>
                <a:schemeClr val="dk1"/>
              </a:buClr>
              <a:buSzPts val="1100"/>
              <a:buFont typeface="Arial"/>
              <a:buNone/>
            </a:pPr>
            <a:r>
              <a:rPr lang="en" sz="1300"/>
              <a:t>You can think of </a:t>
            </a:r>
            <a:r>
              <a:rPr lang="en" sz="1300">
                <a:latin typeface="Roboto Mono Medium"/>
                <a:ea typeface="Roboto Mono Medium"/>
                <a:cs typeface="Roboto Mono Medium"/>
                <a:sym typeface="Roboto Mono Medium"/>
              </a:rPr>
              <a:t>jax.tree.map</a:t>
            </a:r>
            <a:r>
              <a:rPr lang="en" sz="1300"/>
              <a:t> as being similar in spirit to Python's built-in </a:t>
            </a:r>
            <a:r>
              <a:rPr lang="en" sz="1300">
                <a:latin typeface="Roboto Mono Medium"/>
                <a:ea typeface="Roboto Mono Medium"/>
                <a:cs typeface="Roboto Mono Medium"/>
                <a:sym typeface="Roboto Mono Medium"/>
              </a:rPr>
              <a:t>map()</a:t>
            </a:r>
            <a:r>
              <a:rPr lang="en" sz="1300"/>
              <a:t> function, but it's specifically designed to operate over nested pytree structures.</a:t>
            </a:r>
            <a:endParaRPr sz="1300"/>
          </a:p>
          <a:p>
            <a:pPr indent="0" lvl="0" marL="0" rtl="0" algn="l">
              <a:spcBef>
                <a:spcPts val="0"/>
              </a:spcBef>
              <a:spcAft>
                <a:spcPts val="0"/>
              </a:spcAft>
              <a:buClr>
                <a:schemeClr val="dk1"/>
              </a:buClr>
              <a:buSzPts val="1100"/>
              <a:buFont typeface="Arial"/>
              <a:buNone/>
            </a:pPr>
            <a:r>
              <a:t/>
            </a:r>
            <a:endParaRPr sz="1300"/>
          </a:p>
          <a:p>
            <a:pPr indent="0" lvl="0" marL="0" rtl="0" algn="l">
              <a:spcBef>
                <a:spcPts val="0"/>
              </a:spcBef>
              <a:spcAft>
                <a:spcPts val="0"/>
              </a:spcAft>
              <a:buClr>
                <a:schemeClr val="dk1"/>
              </a:buClr>
              <a:buSzPts val="1100"/>
              <a:buFont typeface="Arial"/>
              <a:buNone/>
            </a:pPr>
            <a:r>
              <a:rPr lang="en" sz="1300"/>
              <a:t>Let's look at the example code. We have our </a:t>
            </a:r>
            <a:r>
              <a:rPr lang="en" sz="1300">
                <a:latin typeface="Roboto Mono Medium"/>
                <a:ea typeface="Roboto Mono Medium"/>
                <a:cs typeface="Roboto Mono Medium"/>
                <a:sym typeface="Roboto Mono Medium"/>
              </a:rPr>
              <a:t>params</a:t>
            </a:r>
            <a:r>
              <a:rPr lang="en" sz="1300"/>
              <a:t> pytree again. Suppose we want to double every single parameter value inside it. We can use </a:t>
            </a:r>
            <a:r>
              <a:rPr lang="en" sz="1300">
                <a:latin typeface="Roboto Mono Medium"/>
                <a:ea typeface="Roboto Mono Medium"/>
                <a:cs typeface="Roboto Mono Medium"/>
                <a:sym typeface="Roboto Mono Medium"/>
              </a:rPr>
              <a:t>jax.tree.map</a:t>
            </a:r>
            <a:r>
              <a:rPr lang="en" sz="1300"/>
              <a:t>. The first argument is the function to apply – here, a simple </a:t>
            </a:r>
            <a:r>
              <a:rPr lang="en" sz="1300">
                <a:latin typeface="Roboto Mono Medium"/>
                <a:ea typeface="Roboto Mono Medium"/>
                <a:cs typeface="Roboto Mono Medium"/>
                <a:sym typeface="Roboto Mono Medium"/>
              </a:rPr>
              <a:t>lambda x: x*2</a:t>
            </a:r>
            <a:r>
              <a:rPr lang="en" sz="1300"/>
              <a:t> which takes a leaf </a:t>
            </a:r>
            <a:r>
              <a:rPr lang="en" sz="1300">
                <a:latin typeface="Roboto Mono Medium"/>
                <a:ea typeface="Roboto Mono Medium"/>
                <a:cs typeface="Roboto Mono Medium"/>
                <a:sym typeface="Roboto Mono Medium"/>
              </a:rPr>
              <a:t>x</a:t>
            </a:r>
            <a:r>
              <a:rPr lang="en" sz="1300"/>
              <a:t> and returns its value multiplied by 2. The second argument is the pytree itself, </a:t>
            </a:r>
            <a:r>
              <a:rPr lang="en" sz="1300">
                <a:latin typeface="Roboto Mono Medium"/>
                <a:ea typeface="Roboto Mono Medium"/>
                <a:cs typeface="Roboto Mono Medium"/>
                <a:sym typeface="Roboto Mono Medium"/>
              </a:rPr>
              <a:t>params</a:t>
            </a:r>
            <a:r>
              <a:rPr lang="en" sz="1300"/>
              <a:t>.</a:t>
            </a:r>
            <a:endParaRPr sz="1300"/>
          </a:p>
          <a:p>
            <a:pPr indent="0" lvl="0" marL="0" rtl="0" algn="l">
              <a:spcBef>
                <a:spcPts val="0"/>
              </a:spcBef>
              <a:spcAft>
                <a:spcPts val="0"/>
              </a:spcAft>
              <a:buClr>
                <a:schemeClr val="dk1"/>
              </a:buClr>
              <a:buSzPts val="1100"/>
              <a:buFont typeface="Arial"/>
              <a:buNone/>
            </a:pPr>
            <a:r>
              <a:t/>
            </a:r>
            <a:endParaRPr sz="1300"/>
          </a:p>
          <a:p>
            <a:pPr indent="0" lvl="0" marL="0" rtl="0" algn="l">
              <a:spcBef>
                <a:spcPts val="0"/>
              </a:spcBef>
              <a:spcAft>
                <a:spcPts val="0"/>
              </a:spcAft>
              <a:buClr>
                <a:schemeClr val="dk1"/>
              </a:buClr>
              <a:buSzPts val="1100"/>
              <a:buFont typeface="Arial"/>
              <a:buNone/>
            </a:pPr>
            <a:r>
              <a:rPr lang="en" sz="1300">
                <a:latin typeface="Roboto Mono Medium"/>
                <a:ea typeface="Roboto Mono Medium"/>
                <a:cs typeface="Roboto Mono Medium"/>
                <a:sym typeface="Roboto Mono Medium"/>
              </a:rPr>
              <a:t>jax.tree.map</a:t>
            </a:r>
            <a:r>
              <a:rPr lang="en" sz="1300"/>
              <a:t> then iterates through the entire params pytree. Every time it encounters a 'leaf' – like the </a:t>
            </a:r>
            <a:r>
              <a:rPr lang="en" sz="1300">
                <a:latin typeface="Roboto Mono Medium"/>
                <a:ea typeface="Roboto Mono Medium"/>
                <a:cs typeface="Roboto Mono Medium"/>
                <a:sym typeface="Roboto Mono Medium"/>
              </a:rPr>
              <a:t>list[1, 1]</a:t>
            </a:r>
            <a:r>
              <a:rPr lang="en" sz="1300"/>
              <a:t> or the integers 2, 3, 4 – it applies our lambda function to that leaf. Critically, it then builds and returns a new pytree that has the exact same nested structure as the original params pytree, but where each leaf contains the result of applying the function.</a:t>
            </a:r>
            <a:endParaRPr sz="1300"/>
          </a:p>
          <a:p>
            <a:pPr indent="0" lvl="0" marL="0" rtl="0" algn="l">
              <a:spcBef>
                <a:spcPts val="0"/>
              </a:spcBef>
              <a:spcAft>
                <a:spcPts val="0"/>
              </a:spcAft>
              <a:buClr>
                <a:schemeClr val="dk1"/>
              </a:buClr>
              <a:buSzPts val="1100"/>
              <a:buFont typeface="Arial"/>
              <a:buNone/>
            </a:pPr>
            <a:r>
              <a:t/>
            </a:r>
            <a:endParaRPr sz="1300"/>
          </a:p>
          <a:p>
            <a:pPr indent="0" lvl="0" marL="0" rtl="0" algn="l">
              <a:spcBef>
                <a:spcPts val="0"/>
              </a:spcBef>
              <a:spcAft>
                <a:spcPts val="0"/>
              </a:spcAft>
              <a:buClr>
                <a:schemeClr val="dk1"/>
              </a:buClr>
              <a:buSzPts val="1100"/>
              <a:buFont typeface="Arial"/>
              <a:buNone/>
            </a:pPr>
            <a:r>
              <a:rPr lang="en" sz="1300"/>
              <a:t>You can see this in the output below the call. We still have the </a:t>
            </a:r>
            <a:r>
              <a:rPr lang="en" sz="1300">
                <a:latin typeface="Roboto Mono Medium"/>
                <a:ea typeface="Roboto Mono Medium"/>
                <a:cs typeface="Roboto Mono Medium"/>
                <a:sym typeface="Roboto Mono Medium"/>
              </a:rPr>
              <a:t>layer1/layer2</a:t>
            </a:r>
            <a:r>
              <a:rPr lang="en" sz="1300"/>
              <a:t> and </a:t>
            </a:r>
            <a:r>
              <a:rPr lang="en" sz="1300">
                <a:latin typeface="Roboto Mono Medium"/>
                <a:ea typeface="Roboto Mono Medium"/>
                <a:cs typeface="Roboto Mono Medium"/>
                <a:sym typeface="Roboto Mono Medium"/>
              </a:rPr>
              <a:t>w/b</a:t>
            </a:r>
            <a:r>
              <a:rPr lang="en" sz="1300"/>
              <a:t> keys, but the values are now doubled: </a:t>
            </a:r>
            <a:r>
              <a:rPr lang="en" sz="1300">
                <a:latin typeface="Roboto Mono Medium"/>
                <a:ea typeface="Roboto Mono Medium"/>
                <a:cs typeface="Roboto Mono Medium"/>
                <a:sym typeface="Roboto Mono Medium"/>
              </a:rPr>
              <a:t>b in layer1 is 4, w is [2,2], b in layer2 is 8, and w is 6</a:t>
            </a:r>
            <a:r>
              <a:rPr lang="en" sz="1300"/>
              <a:t>.</a:t>
            </a:r>
            <a:endParaRPr sz="1300"/>
          </a:p>
          <a:p>
            <a:pPr indent="0" lvl="0" marL="0" rtl="0" algn="l">
              <a:spcBef>
                <a:spcPts val="0"/>
              </a:spcBef>
              <a:spcAft>
                <a:spcPts val="0"/>
              </a:spcAft>
              <a:buNone/>
            </a:pPr>
            <a:r>
              <a:t/>
            </a:r>
            <a:endParaRPr sz="1300"/>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0" name="Shape 970"/>
        <p:cNvGrpSpPr/>
        <p:nvPr/>
      </p:nvGrpSpPr>
      <p:grpSpPr>
        <a:xfrm>
          <a:off x="0" y="0"/>
          <a:ext cx="0" cy="0"/>
          <a:chOff x="0" y="0"/>
          <a:chExt cx="0" cy="0"/>
        </a:xfrm>
      </p:grpSpPr>
      <p:sp>
        <p:nvSpPr>
          <p:cNvPr id="971" name="Google Shape;971;g39bee0846be_0_10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2" name="Google Shape;972;g39bee0846be_0_10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While JAX's </a:t>
            </a:r>
            <a:r>
              <a:rPr lang="en" sz="1300">
                <a:latin typeface="Roboto Mono Medium"/>
                <a:ea typeface="Roboto Mono Medium"/>
                <a:cs typeface="Roboto Mono Medium"/>
                <a:sym typeface="Roboto Mono Medium"/>
              </a:rPr>
              <a:t>jit()</a:t>
            </a:r>
            <a:r>
              <a:rPr lang="en" sz="1300"/>
              <a:t> can automatically handle parallelism, sometimes you need finer-grained control. For this, JAX offers </a:t>
            </a:r>
            <a:r>
              <a:rPr lang="en" sz="1300">
                <a:latin typeface="Roboto Mono Medium"/>
                <a:ea typeface="Roboto Mono Medium"/>
                <a:cs typeface="Roboto Mono Medium"/>
                <a:sym typeface="Roboto Mono Medium"/>
              </a:rPr>
              <a:t>jax.shard_map()</a:t>
            </a:r>
            <a:r>
              <a:rPr lang="en" sz="1300"/>
              <a:t>, aka “shmap”.  Unlike jit's automatic approach, shard_map gives you explicit, manual control over how your computation is distributed. You define the computation from the perspective of a single device or shard and explicitly specify any communication needed between them using collective operations.</a:t>
            </a:r>
            <a:endParaRPr sz="1300"/>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7" name="Shape 977"/>
        <p:cNvGrpSpPr/>
        <p:nvPr/>
      </p:nvGrpSpPr>
      <p:grpSpPr>
        <a:xfrm>
          <a:off x="0" y="0"/>
          <a:ext cx="0" cy="0"/>
          <a:chOff x="0" y="0"/>
          <a:chExt cx="0" cy="0"/>
        </a:xfrm>
      </p:grpSpPr>
      <p:sp>
        <p:nvSpPr>
          <p:cNvPr id="978" name="Google Shape;978;g39bee0846be_0_10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9" name="Google Shape;979;g39bee0846be_0_10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latin typeface="Roboto Mono Medium"/>
                <a:ea typeface="Roboto Mono Medium"/>
                <a:cs typeface="Roboto Mono Medium"/>
                <a:sym typeface="Roboto Mono Medium"/>
              </a:rPr>
              <a:t>shard_map</a:t>
            </a:r>
            <a:r>
              <a:rPr lang="en" sz="1300">
                <a:solidFill>
                  <a:schemeClr val="dk1"/>
                </a:solidFill>
              </a:rPr>
              <a:t> is complementary to, and composable with, the automatic compiler-based parallelization built into </a:t>
            </a:r>
            <a:r>
              <a:rPr lang="en" sz="1300">
                <a:solidFill>
                  <a:schemeClr val="dk1"/>
                </a:solidFill>
                <a:latin typeface="Roboto Mono Medium"/>
                <a:ea typeface="Roboto Mono Medium"/>
                <a:cs typeface="Roboto Mono Medium"/>
                <a:sym typeface="Roboto Mono Medium"/>
              </a:rPr>
              <a:t>jit()</a:t>
            </a:r>
            <a:r>
              <a:rPr lang="en" sz="1300">
                <a:solidFill>
                  <a:schemeClr val="dk1"/>
                </a:solidFill>
              </a:rPr>
              <a:t>. With </a:t>
            </a:r>
            <a:r>
              <a:rPr lang="en" sz="1300">
                <a:solidFill>
                  <a:schemeClr val="dk1"/>
                </a:solidFill>
                <a:latin typeface="Roboto Mono Medium"/>
                <a:ea typeface="Roboto Mono Medium"/>
                <a:cs typeface="Roboto Mono Medium"/>
                <a:sym typeface="Roboto Mono Medium"/>
              </a:rPr>
              <a:t>jit()</a:t>
            </a:r>
            <a:r>
              <a:rPr lang="en" sz="1300">
                <a:solidFill>
                  <a:schemeClr val="dk1"/>
                </a:solidFill>
              </a:rPr>
              <a:t> you write code as if for a single device, and the compiler can automatically partition computation over multiple devices, generating per-device code and communication collectives behind the scenes. With </a:t>
            </a:r>
            <a:r>
              <a:rPr lang="en" sz="1300">
                <a:solidFill>
                  <a:schemeClr val="dk1"/>
                </a:solidFill>
                <a:latin typeface="Roboto Mono Medium"/>
                <a:ea typeface="Roboto Mono Medium"/>
                <a:cs typeface="Roboto Mono Medium"/>
                <a:sym typeface="Roboto Mono Medium"/>
              </a:rPr>
              <a:t>shard_map</a:t>
            </a:r>
            <a:r>
              <a:rPr lang="en" sz="1300">
                <a:solidFill>
                  <a:schemeClr val="dk1"/>
                </a:solidFill>
              </a:rPr>
              <a:t> you take control, writing your own partitioned code and explicit collectives. Or you can do a bit of both: take manual control across groups of devices while leaving within-group device partitioning up to the compiler. The two approaches can be mixed, matched, and composed as needed.</a:t>
            </a:r>
            <a:endParaRPr sz="1300">
              <a:solidFill>
                <a:schemeClr val="dk1"/>
              </a:solidFill>
            </a:endParaRPr>
          </a:p>
          <a:p>
            <a:pPr indent="0" lvl="0" marL="0" rtl="0" algn="l">
              <a:spcBef>
                <a:spcPts val="1000"/>
              </a:spcBef>
              <a:spcAft>
                <a:spcPts val="0"/>
              </a:spcAft>
              <a:buNone/>
            </a:pPr>
            <a:r>
              <a:rPr lang="en" sz="1300">
                <a:solidFill>
                  <a:schemeClr val="dk1"/>
                </a:solidFill>
              </a:rPr>
              <a:t>This approach offers more expressiveness and can be easier to debug, since it can run eagerly.</a:t>
            </a:r>
            <a:endParaRPr sz="1300"/>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4" name="Shape 984"/>
        <p:cNvGrpSpPr/>
        <p:nvPr/>
      </p:nvGrpSpPr>
      <p:grpSpPr>
        <a:xfrm>
          <a:off x="0" y="0"/>
          <a:ext cx="0" cy="0"/>
          <a:chOff x="0" y="0"/>
          <a:chExt cx="0" cy="0"/>
        </a:xfrm>
      </p:grpSpPr>
      <p:sp>
        <p:nvSpPr>
          <p:cNvPr id="985" name="Google Shape;985;g39bee0846be_0_10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6" name="Google Shape;986;g39bee0846be_0_10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To demonstrate how auto-parallelization works in JAX, let’s look at an example that uses a jax.jit()-decorated function.  It’s a simple element-wise function, where the computation for each shard will be performed on the device associated with that shard, and the output is sharded in the same way.</a:t>
            </a:r>
            <a:endParaRPr sz="1300"/>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0" name="Shape 990"/>
        <p:cNvGrpSpPr/>
        <p:nvPr/>
      </p:nvGrpSpPr>
      <p:grpSpPr>
        <a:xfrm>
          <a:off x="0" y="0"/>
          <a:ext cx="0" cy="0"/>
          <a:chOff x="0" y="0"/>
          <a:chExt cx="0" cy="0"/>
        </a:xfrm>
      </p:grpSpPr>
      <p:sp>
        <p:nvSpPr>
          <p:cNvPr id="991" name="Google Shape;991;g39bee0846be_0_10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2" name="Google Shape;992;g39bee0846be_0_10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With </a:t>
            </a:r>
            <a:r>
              <a:rPr lang="en" sz="1300">
                <a:latin typeface="Courier"/>
                <a:ea typeface="Courier"/>
                <a:cs typeface="Courier"/>
                <a:sym typeface="Courier"/>
              </a:rPr>
              <a:t>jax.shard_map()</a:t>
            </a:r>
            <a:r>
              <a:rPr lang="en" sz="1300"/>
              <a:t> you write a function that handles a single shard of data, and shard_map will construct the full function.  The </a:t>
            </a:r>
            <a:r>
              <a:rPr lang="en" sz="1300">
                <a:latin typeface="Courier"/>
                <a:ea typeface="Courier"/>
                <a:cs typeface="Courier"/>
                <a:sym typeface="Courier"/>
              </a:rPr>
              <a:t>in_specs</a:t>
            </a:r>
            <a:r>
              <a:rPr lang="en" sz="1300"/>
              <a:t> argument determines the shard sizes.  The </a:t>
            </a:r>
            <a:r>
              <a:rPr lang="en" sz="1300">
                <a:latin typeface="Courier"/>
                <a:ea typeface="Courier"/>
                <a:cs typeface="Courier"/>
                <a:sym typeface="Courier"/>
              </a:rPr>
              <a:t>out_specs</a:t>
            </a:r>
            <a:r>
              <a:rPr lang="en" sz="1300"/>
              <a:t> argument identifies how the blocks are assembled back together.</a:t>
            </a:r>
            <a:endParaRPr sz="1300"/>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7" name="Shape 997"/>
        <p:cNvGrpSpPr/>
        <p:nvPr/>
      </p:nvGrpSpPr>
      <p:grpSpPr>
        <a:xfrm>
          <a:off x="0" y="0"/>
          <a:ext cx="0" cy="0"/>
          <a:chOff x="0" y="0"/>
          <a:chExt cx="0" cy="0"/>
        </a:xfrm>
      </p:grpSpPr>
      <p:sp>
        <p:nvSpPr>
          <p:cNvPr id="998" name="Google Shape;998;g39bee0846be_0_10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9" name="Google Shape;999;g39bee0846be_0_10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We can then visualize the array sharding with </a:t>
            </a:r>
            <a:r>
              <a:rPr lang="en" sz="1300">
                <a:latin typeface="Roboto Mono Medium"/>
                <a:ea typeface="Roboto Mono Medium"/>
                <a:cs typeface="Roboto Mono Medium"/>
                <a:sym typeface="Roboto Mono Medium"/>
              </a:rPr>
              <a:t>jax.debug.visualize_array_sharding(sharded)</a:t>
            </a:r>
            <a:endParaRPr sz="1300">
              <a:latin typeface="Roboto Mono Medium"/>
              <a:ea typeface="Roboto Mono Medium"/>
              <a:cs typeface="Roboto Mono Medium"/>
              <a:sym typeface="Roboto Mono Medium"/>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4" name="Shape 1004"/>
        <p:cNvGrpSpPr/>
        <p:nvPr/>
      </p:nvGrpSpPr>
      <p:grpSpPr>
        <a:xfrm>
          <a:off x="0" y="0"/>
          <a:ext cx="0" cy="0"/>
          <a:chOff x="0" y="0"/>
          <a:chExt cx="0" cy="0"/>
        </a:xfrm>
      </p:grpSpPr>
      <p:sp>
        <p:nvSpPr>
          <p:cNvPr id="1005" name="Google Shape;1005;g39bee0846be_0_10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6" name="Google Shape;1006;g39bee0846be_0_10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JAX is designed to run seamlessly on a variety of hardware platforms, including CPUs, GPUs, and TPUs, without requiring any changes to the user's code. This cross-platform compatibility is facilitated by JAX's reliance on the XLA compiler, which can generate optimized machine code tailored to a specific hardware backend. This ability to leverage the computational power of specialized hardware like GPUs and TPUs provides a significant performance advantage for computationally intensive numerical tasks, especially in the domain of machine learning. NumPy, while highly optimized for CPU execution, typically requires additional libraries or specific configurations to effectively utilize GPUs or TPUs. JAX's inherent support for hardware acceleration makes it a preferred choice for applications where performance is critical and access to specialized hardware is available.</a:t>
            </a:r>
            <a:endParaRPr sz="1300"/>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1" name="Shape 1011"/>
        <p:cNvGrpSpPr/>
        <p:nvPr/>
      </p:nvGrpSpPr>
      <p:grpSpPr>
        <a:xfrm>
          <a:off x="0" y="0"/>
          <a:ext cx="0" cy="0"/>
          <a:chOff x="0" y="0"/>
          <a:chExt cx="0" cy="0"/>
        </a:xfrm>
      </p:grpSpPr>
      <p:sp>
        <p:nvSpPr>
          <p:cNvPr id="1012" name="Google Shape;1012;g39bee0846be_0_10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3" name="Google Shape;1013;g39bee0846be_0_10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Portability across accelerators can be important for a number of reasons, including the ability to train on one set of hardware and run inference on different hardware, with minimal code changes if any.  This is common for example in autonomous vehicle applications, where onboard hardware is limited.</a:t>
            </a:r>
            <a:endParaRPr sz="1300"/>
          </a:p>
          <a:p>
            <a:pPr indent="0" lvl="0" marL="0" rtl="0" algn="l">
              <a:spcBef>
                <a:spcPts val="1000"/>
              </a:spcBef>
              <a:spcAft>
                <a:spcPts val="1000"/>
              </a:spcAft>
              <a:buNone/>
            </a:pPr>
            <a:r>
              <a:rPr lang="en" sz="1300"/>
              <a:t>A 2023 study by Cohere and MIT demonstrated the benefits of XLA in terms of hardware portability.  As you can see, their study demonstrated that JAX had the highest success rates and lowest failure rates across both GPUs and TPUs.</a:t>
            </a:r>
            <a:endParaRPr sz="1300"/>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9" name="Shape 1019"/>
        <p:cNvGrpSpPr/>
        <p:nvPr/>
      </p:nvGrpSpPr>
      <p:grpSpPr>
        <a:xfrm>
          <a:off x="0" y="0"/>
          <a:ext cx="0" cy="0"/>
          <a:chOff x="0" y="0"/>
          <a:chExt cx="0" cy="0"/>
        </a:xfrm>
      </p:grpSpPr>
      <p:sp>
        <p:nvSpPr>
          <p:cNvPr id="1020" name="Google Shape;1020;g39bee0846be_0_10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1" name="Google Shape;1021;g39bee0846be_0_10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Here’s a handy table showing the key differences between NumPy and JAX NumPy that we’ve just discussed.</a:t>
            </a:r>
            <a:endParaRPr sz="1300"/>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5" name="Shape 1025"/>
        <p:cNvGrpSpPr/>
        <p:nvPr/>
      </p:nvGrpSpPr>
      <p:grpSpPr>
        <a:xfrm>
          <a:off x="0" y="0"/>
          <a:ext cx="0" cy="0"/>
          <a:chOff x="0" y="0"/>
          <a:chExt cx="0" cy="0"/>
        </a:xfrm>
      </p:grpSpPr>
      <p:sp>
        <p:nvSpPr>
          <p:cNvPr id="1026" name="Google Shape;1026;g39bee0846be_0_10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7" name="Google Shape;1027;g39bee0846be_0_10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You can learn more about JAX and the entire JAX AI Stack with these coding exercises, quick reference docs, and slides.  To watch the whole Learning JAX series check out our playlist on YouTube!</a:t>
            </a:r>
            <a:endParaRPr sz="1300"/>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0" name="Shape 900"/>
        <p:cNvGrpSpPr/>
        <p:nvPr/>
      </p:nvGrpSpPr>
      <p:grpSpPr>
        <a:xfrm>
          <a:off x="0" y="0"/>
          <a:ext cx="0" cy="0"/>
          <a:chOff x="0" y="0"/>
          <a:chExt cx="0" cy="0"/>
        </a:xfrm>
      </p:grpSpPr>
      <p:sp>
        <p:nvSpPr>
          <p:cNvPr id="901" name="Google Shape;901;g39bee0846be_0_5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2" name="Google Shape;902;g39bee0846be_0_5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We all rely heavily on NumPy for numerical work in Python – its </a:t>
            </a:r>
            <a:r>
              <a:rPr lang="en" sz="1300">
                <a:latin typeface="Roboto Mono Medium"/>
                <a:ea typeface="Roboto Mono Medium"/>
                <a:cs typeface="Roboto Mono Medium"/>
                <a:sym typeface="Roboto Mono Medium"/>
              </a:rPr>
              <a:t>ndarray</a:t>
            </a:r>
            <a:r>
              <a:rPr lang="en" sz="1300"/>
              <a:t> and functions are indispensable. Many of you also use PyTorch, appreciating its eager execution, autograd system, and GPU capabilities. JAX is emerging as a new major player, particularly strong in research and high-performance scenarios. The good news is that JAX provides </a:t>
            </a:r>
            <a:r>
              <a:rPr lang="en" sz="1300">
                <a:latin typeface="Roboto Mono Medium"/>
                <a:ea typeface="Roboto Mono Medium"/>
                <a:cs typeface="Roboto Mono Medium"/>
                <a:sym typeface="Roboto Mono Medium"/>
              </a:rPr>
              <a:t>jax.numpy</a:t>
            </a:r>
            <a:r>
              <a:rPr lang="en" sz="1300"/>
              <a:t> specifically to make the transition easier. It mimics the NumPy API closely. But as we'll see, it's built on a fundamentally different engine. Our aim today is to unpack those key differences so you can confidently use JAX when its power is needed.</a:t>
            </a:r>
            <a:endParaRPr sz="1300"/>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2" name="Shape 1032"/>
        <p:cNvGrpSpPr/>
        <p:nvPr/>
      </p:nvGrpSpPr>
      <p:grpSpPr>
        <a:xfrm>
          <a:off x="0" y="0"/>
          <a:ext cx="0" cy="0"/>
          <a:chOff x="0" y="0"/>
          <a:chExt cx="0" cy="0"/>
        </a:xfrm>
      </p:grpSpPr>
      <p:sp>
        <p:nvSpPr>
          <p:cNvPr id="1033" name="Google Shape;1033;g39bee0846be_0_10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4" name="Google Shape;1034;g39bee0846be_0_10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There’s a growing community on Discord for JAX, here’s an invite link, and here are links to the docs for JAX, Flax, and the JAX AI Stack.  There’s much more coming in our upcoming episodes on the rest of the JAX AI Stack, so stay tuned, and don’t forget to hit like and subscribe.  See you soon!</a:t>
            </a:r>
            <a:endParaRPr sz="1300"/>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9" name="Shape 909"/>
        <p:cNvGrpSpPr/>
        <p:nvPr/>
      </p:nvGrpSpPr>
      <p:grpSpPr>
        <a:xfrm>
          <a:off x="0" y="0"/>
          <a:ext cx="0" cy="0"/>
          <a:chOff x="0" y="0"/>
          <a:chExt cx="0" cy="0"/>
        </a:xfrm>
      </p:grpSpPr>
      <p:sp>
        <p:nvSpPr>
          <p:cNvPr id="910" name="Google Shape;910;g39bee0846be_0_5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1" name="Google Shape;911;g39bee0846be_0_5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One major difference is how code executes. NumPy, and PyTorch by default, use eager execution. When Python sees </a:t>
            </a:r>
            <a:r>
              <a:rPr lang="en" sz="1300">
                <a:latin typeface="Roboto Mono Medium"/>
                <a:ea typeface="Roboto Mono Medium"/>
                <a:cs typeface="Roboto Mono Medium"/>
                <a:sym typeface="Roboto Mono Medium"/>
              </a:rPr>
              <a:t>np.add(a, b)</a:t>
            </a:r>
            <a:r>
              <a:rPr lang="en" sz="1300"/>
              <a:t>, that addition happens right then. It's straightforward and easy to debug line-by-line.</a:t>
            </a:r>
            <a:endParaRPr sz="1300"/>
          </a:p>
          <a:p>
            <a:pPr indent="0" lvl="0" marL="0" rtl="0" algn="l">
              <a:spcBef>
                <a:spcPts val="1000"/>
              </a:spcBef>
              <a:spcAft>
                <a:spcPts val="0"/>
              </a:spcAft>
              <a:buNone/>
            </a:pPr>
            <a:r>
              <a:rPr lang="en" sz="1300"/>
              <a:t>JAX takes a different approach, centered around Just-In-Time, or JIT, compilation using a powerful backend called XLA, which stands for Accelerated Linear Algebra. When you decorate a function with </a:t>
            </a:r>
            <a:r>
              <a:rPr lang="en" sz="1300">
                <a:latin typeface="Roboto Mono Medium"/>
                <a:ea typeface="Roboto Mono Medium"/>
                <a:cs typeface="Roboto Mono Medium"/>
                <a:sym typeface="Roboto Mono Medium"/>
              </a:rPr>
              <a:t>@jax.jit</a:t>
            </a:r>
            <a:r>
              <a:rPr lang="en" sz="1300"/>
              <a:t> or call </a:t>
            </a:r>
            <a:r>
              <a:rPr lang="en" sz="1300">
                <a:latin typeface="Roboto Mono Medium"/>
                <a:ea typeface="Roboto Mono Medium"/>
                <a:cs typeface="Roboto Mono Medium"/>
                <a:sym typeface="Roboto Mono Medium"/>
              </a:rPr>
              <a:t>jax.jit(function)</a:t>
            </a:r>
            <a:r>
              <a:rPr lang="en" sz="1300"/>
              <a:t>, JAX doesn't run it immediately. Instead, it performs 'tracing'. It runs the function once with placeholder inputs representing the shapes and data types, recording all the JAX operations performed.</a:t>
            </a:r>
            <a:endParaRPr sz="1300"/>
          </a:p>
          <a:p>
            <a:pPr indent="0" lvl="0" marL="0" rtl="0" algn="l">
              <a:spcBef>
                <a:spcPts val="1000"/>
              </a:spcBef>
              <a:spcAft>
                <a:spcPts val="1000"/>
              </a:spcAft>
              <a:buNone/>
            </a:pPr>
            <a:r>
              <a:rPr lang="en" sz="1300"/>
              <a:t>This recorded sequence is then handed off to XLA, which optimizes it heavily – fusing operations, managing memory efficiently – and compiles it down to highly optimized machine code, specific for your CPU, GPU, TPU, or other accelerator.</a:t>
            </a:r>
            <a:endParaRPr sz="1300"/>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5" name="Shape 915"/>
        <p:cNvGrpSpPr/>
        <p:nvPr/>
      </p:nvGrpSpPr>
      <p:grpSpPr>
        <a:xfrm>
          <a:off x="0" y="0"/>
          <a:ext cx="0" cy="0"/>
          <a:chOff x="0" y="0"/>
          <a:chExt cx="0" cy="0"/>
        </a:xfrm>
      </p:grpSpPr>
      <p:sp>
        <p:nvSpPr>
          <p:cNvPr id="916" name="Google Shape;916;g39bee0846be_0_5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7" name="Google Shape;917;g39bee0846be_0_5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Another difference is immutability. NumPy arrays, like Python lists, are mutable. You can change their elements directly, in-place, as shown in the NumPy example. </a:t>
            </a:r>
            <a:r>
              <a:rPr lang="en" sz="1300">
                <a:latin typeface="Roboto Mono Medium"/>
                <a:ea typeface="Roboto Mono Medium"/>
                <a:cs typeface="Roboto Mono Medium"/>
                <a:sym typeface="Roboto Mono Medium"/>
              </a:rPr>
              <a:t>a_np[0] = 100</a:t>
            </a:r>
            <a:r>
              <a:rPr lang="en" sz="1300"/>
              <a:t> modifies the original array.</a:t>
            </a:r>
            <a:endParaRPr sz="1300"/>
          </a:p>
          <a:p>
            <a:pPr indent="0" lvl="0" marL="0" rtl="0" algn="l">
              <a:spcBef>
                <a:spcPts val="1000"/>
              </a:spcBef>
              <a:spcAft>
                <a:spcPts val="0"/>
              </a:spcAft>
              <a:buNone/>
            </a:pPr>
            <a:r>
              <a:rPr lang="en" sz="1300"/>
              <a:t>JAX arrays, however, are immutable. Once created, you cannot change them. If you try the standard assignment like </a:t>
            </a:r>
            <a:r>
              <a:rPr lang="en" sz="1300">
                <a:latin typeface="Roboto Mono Medium"/>
                <a:ea typeface="Roboto Mono Medium"/>
                <a:cs typeface="Roboto Mono Medium"/>
                <a:sym typeface="Roboto Mono Medium"/>
              </a:rPr>
              <a:t>a_jnp[0] = 100</a:t>
            </a:r>
            <a:r>
              <a:rPr lang="en" sz="1300"/>
              <a:t>, JAX will raise a TypeError. Why? This aligns with functional programming principles – functions shouldn't have side effects. This 'purity' is crucial for JAX's advanced transformations like automatic differentiation and compilation, which we'll discuss in a bit.</a:t>
            </a:r>
            <a:endParaRPr sz="1300"/>
          </a:p>
          <a:p>
            <a:pPr indent="0" lvl="0" marL="0" rtl="0" algn="l">
              <a:spcBef>
                <a:spcPts val="1000"/>
              </a:spcBef>
              <a:spcAft>
                <a:spcPts val="1000"/>
              </a:spcAft>
              <a:buNone/>
            </a:pPr>
            <a:r>
              <a:rPr lang="en" sz="1300"/>
              <a:t>To update elements in JAX, you use an indexed update syntax: </a:t>
            </a:r>
            <a:r>
              <a:rPr lang="en" sz="1300">
                <a:latin typeface="Roboto Mono Medium"/>
                <a:ea typeface="Roboto Mono Medium"/>
                <a:cs typeface="Roboto Mono Medium"/>
                <a:sym typeface="Roboto Mono Medium"/>
              </a:rPr>
              <a:t>array.at[index].set(value)</a:t>
            </a:r>
            <a:r>
              <a:rPr lang="en" sz="1300"/>
              <a:t>. Notice that this doesn't change the original </a:t>
            </a:r>
            <a:r>
              <a:rPr lang="en" sz="1300">
                <a:latin typeface="Roboto Mono Medium"/>
                <a:ea typeface="Roboto Mono Medium"/>
                <a:cs typeface="Roboto Mono Medium"/>
                <a:sym typeface="Roboto Mono Medium"/>
              </a:rPr>
              <a:t>a_jnp</a:t>
            </a:r>
            <a:r>
              <a:rPr lang="en" sz="1300"/>
              <a:t>; it returns a new array, </a:t>
            </a:r>
            <a:r>
              <a:rPr lang="en" sz="1300">
                <a:latin typeface="Roboto Mono Medium"/>
                <a:ea typeface="Roboto Mono Medium"/>
                <a:cs typeface="Roboto Mono Medium"/>
                <a:sym typeface="Roboto Mono Medium"/>
              </a:rPr>
              <a:t>b_jnp</a:t>
            </a:r>
            <a:r>
              <a:rPr lang="en" sz="1300"/>
              <a:t>, with the modification. There are other methods besides </a:t>
            </a:r>
            <a:r>
              <a:rPr lang="en" sz="1300">
                <a:latin typeface="Roboto Mono Medium"/>
                <a:ea typeface="Roboto Mono Medium"/>
                <a:cs typeface="Roboto Mono Medium"/>
                <a:sym typeface="Roboto Mono Medium"/>
              </a:rPr>
              <a:t>.set()</a:t>
            </a:r>
            <a:r>
              <a:rPr lang="en" sz="1300"/>
              <a:t>, like </a:t>
            </a:r>
            <a:r>
              <a:rPr lang="en" sz="1300">
                <a:latin typeface="Roboto Mono Medium"/>
                <a:ea typeface="Roboto Mono Medium"/>
                <a:cs typeface="Roboto Mono Medium"/>
                <a:sym typeface="Roboto Mono Medium"/>
              </a:rPr>
              <a:t>.add(), .min()</a:t>
            </a:r>
            <a:r>
              <a:rPr lang="en" sz="1300"/>
              <a:t>, etc., for different update operations, but they all return new arrays.</a:t>
            </a:r>
            <a:endParaRPr sz="130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4" name="Shape 924"/>
        <p:cNvGrpSpPr/>
        <p:nvPr/>
      </p:nvGrpSpPr>
      <p:grpSpPr>
        <a:xfrm>
          <a:off x="0" y="0"/>
          <a:ext cx="0" cy="0"/>
          <a:chOff x="0" y="0"/>
          <a:chExt cx="0" cy="0"/>
        </a:xfrm>
      </p:grpSpPr>
      <p:sp>
        <p:nvSpPr>
          <p:cNvPr id="925" name="Google Shape;925;g39bee0846be_0_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6" name="Google Shape;926;g39bee0846be_0_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Related to immutability and execution is how JAX handles things that NumPy might return as 'views'. In NumPy, operations like reshaping or slicing often return a view, which is just a different way of looking at the same underlying data in memory. This is memory-efficient.</a:t>
            </a:r>
            <a:endParaRPr sz="1300"/>
          </a:p>
          <a:p>
            <a:pPr indent="0" lvl="0" marL="0" rtl="0" algn="l">
              <a:spcBef>
                <a:spcPts val="1000"/>
              </a:spcBef>
              <a:spcAft>
                <a:spcPts val="0"/>
              </a:spcAft>
              <a:buNone/>
            </a:pPr>
            <a:r>
              <a:rPr lang="en" sz="1300"/>
              <a:t>In JAX, these operations generally return copies of the data. This might seem less efficient initially, but it fits the immutable, functional model – operations produce new values. Crucially, the XLA compiler used by </a:t>
            </a:r>
            <a:r>
              <a:rPr lang="en" sz="1300">
                <a:latin typeface="Roboto Mono Medium"/>
                <a:ea typeface="Roboto Mono Medium"/>
                <a:cs typeface="Roboto Mono Medium"/>
                <a:sym typeface="Roboto Mono Medium"/>
              </a:rPr>
              <a:t>jax.jit</a:t>
            </a:r>
            <a:r>
              <a:rPr lang="en" sz="1300"/>
              <a:t> is very good at optimizing these patterns. It can often eliminate unnecessary intermediate copies through techniques like 'buffer donation,' so the performance impact is often minimal in compiled code. The practical takeaway is you generally don't have to worry about accidental modification via views in JAX, and you can rely on JIT to handle the performance aspects.  You may have run into cases where you have accidental modifications that lurk in your code and can be difficult to find and debug.  The JAX approach eliminates those lurking side-effects.</a:t>
            </a:r>
            <a:endParaRPr sz="1300"/>
          </a:p>
          <a:p>
            <a:pPr indent="0" lvl="0" marL="0" rtl="0" algn="l">
              <a:spcBef>
                <a:spcPts val="1000"/>
              </a:spcBef>
              <a:spcAft>
                <a:spcPts val="1000"/>
              </a:spcAft>
              <a:buNone/>
            </a:pPr>
            <a:r>
              <a:rPr lang="en" sz="1300"/>
              <a:t>(Speaker tip: Buffer donation is a memory optimization technique used by XLA (and exposed via JAX) where you explicitly allow the runtime system to reuse the memory buffer(s) allocated for certain input arguments of a function to store the output(s) of that function.)</a:t>
            </a:r>
            <a:endParaRPr sz="1300"/>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2" name="Shape 932"/>
        <p:cNvGrpSpPr/>
        <p:nvPr/>
      </p:nvGrpSpPr>
      <p:grpSpPr>
        <a:xfrm>
          <a:off x="0" y="0"/>
          <a:ext cx="0" cy="0"/>
          <a:chOff x="0" y="0"/>
          <a:chExt cx="0" cy="0"/>
        </a:xfrm>
      </p:grpSpPr>
      <p:sp>
        <p:nvSpPr>
          <p:cNvPr id="933" name="Google Shape;933;g39bee0846be_0_5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4" name="Google Shape;934;g39bee0846be_0_5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NumPy relies on a global state for its random number generator. While convenient, this global state can lead to issues with reproducibility, especially in parallel or asynchronous computations.</a:t>
            </a:r>
            <a:endParaRPr sz="1300"/>
          </a:p>
          <a:p>
            <a:pPr indent="0" lvl="0" marL="0" rtl="0" algn="l">
              <a:spcBef>
                <a:spcPts val="1000"/>
              </a:spcBef>
              <a:spcAft>
                <a:spcPts val="0"/>
              </a:spcAft>
              <a:buNone/>
            </a:pPr>
            <a:r>
              <a:rPr lang="en" sz="1300"/>
              <a:t>In contrast, JAX utilizes explicit Pseudo-Random Number Generator (PRNG) keys to manage the state of its random number generators. A PRNG key is an explicit state that must be passed as an argument to JAX's random number generation functions. This explicit management of PRNG state ensures reproducibility, as the same initial key will always produce the same sequence of random numbers. This offers significant advantages in terms of clarity and reproducibility.</a:t>
            </a:r>
            <a:endParaRPr sz="1300"/>
          </a:p>
          <a:p>
            <a:pPr indent="0" lvl="0" marL="0" rtl="0" algn="l">
              <a:spcBef>
                <a:spcPts val="1000"/>
              </a:spcBef>
              <a:spcAft>
                <a:spcPts val="1000"/>
              </a:spcAft>
              <a:buClr>
                <a:schemeClr val="dk1"/>
              </a:buClr>
              <a:buSzPts val="1100"/>
              <a:buFont typeface="Arial"/>
              <a:buNone/>
            </a:pPr>
            <a:r>
              <a:rPr lang="en" sz="1300">
                <a:solidFill>
                  <a:schemeClr val="dk1"/>
                </a:solidFill>
              </a:rPr>
              <a:t>Note that to generate a sequence of </a:t>
            </a:r>
            <a:r>
              <a:rPr b="1" lang="en" sz="1300">
                <a:solidFill>
                  <a:schemeClr val="dk1"/>
                </a:solidFill>
              </a:rPr>
              <a:t>independent</a:t>
            </a:r>
            <a:r>
              <a:rPr lang="en" sz="1300">
                <a:solidFill>
                  <a:schemeClr val="dk1"/>
                </a:solidFill>
              </a:rPr>
              <a:t> random numbers, it is necessary to </a:t>
            </a:r>
            <a:r>
              <a:rPr b="1" lang="en" sz="1300">
                <a:solidFill>
                  <a:schemeClr val="dk1"/>
                </a:solidFill>
              </a:rPr>
              <a:t>split</a:t>
            </a:r>
            <a:r>
              <a:rPr lang="en" sz="1300">
                <a:solidFill>
                  <a:schemeClr val="dk1"/>
                </a:solidFill>
              </a:rPr>
              <a:t> the current key into a new key and a subkey using </a:t>
            </a:r>
            <a:r>
              <a:rPr lang="en" sz="1300">
                <a:solidFill>
                  <a:schemeClr val="dk1"/>
                </a:solidFill>
                <a:latin typeface="Roboto Mono Medium"/>
                <a:ea typeface="Roboto Mono Medium"/>
                <a:cs typeface="Roboto Mono Medium"/>
                <a:sym typeface="Roboto Mono Medium"/>
              </a:rPr>
              <a:t>jax.random.split()</a:t>
            </a:r>
            <a:r>
              <a:rPr lang="en" sz="1300">
                <a:solidFill>
                  <a:schemeClr val="dk1"/>
                </a:solidFill>
              </a:rPr>
              <a:t>, which is not shown in this example. The subkey is then used to generate the random numbers, while the new key becomes the state for subsequent random operations.</a:t>
            </a:r>
            <a:endParaRPr sz="13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1" name="Shape 941"/>
        <p:cNvGrpSpPr/>
        <p:nvPr/>
      </p:nvGrpSpPr>
      <p:grpSpPr>
        <a:xfrm>
          <a:off x="0" y="0"/>
          <a:ext cx="0" cy="0"/>
          <a:chOff x="0" y="0"/>
          <a:chExt cx="0" cy="0"/>
        </a:xfrm>
      </p:grpSpPr>
      <p:sp>
        <p:nvSpPr>
          <p:cNvPr id="942" name="Google Shape;942;g39bee0846be_0_5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3" name="Google Shape;943;g39bee0846be_0_5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JAX offers a powerful function transformation called</a:t>
            </a:r>
            <a:r>
              <a:rPr lang="en" sz="1300">
                <a:latin typeface="Roboto Mono Medium"/>
                <a:ea typeface="Roboto Mono Medium"/>
                <a:cs typeface="Roboto Mono Medium"/>
                <a:sym typeface="Roboto Mono Medium"/>
              </a:rPr>
              <a:t> jax.vmap()</a:t>
            </a:r>
            <a:r>
              <a:rPr lang="en" sz="1300"/>
              <a:t> that enables automatic vectorization of Python functions. Auto-vectorization is the process of automatically transforming a function that operates on single inputs to one that operates on batches of inputs efficiently. Instead of writing explicit loops to process multiple data points, users can apply </a:t>
            </a:r>
            <a:r>
              <a:rPr lang="en" sz="1300">
                <a:latin typeface="Roboto Mono Medium"/>
                <a:ea typeface="Roboto Mono Medium"/>
                <a:cs typeface="Roboto Mono Medium"/>
                <a:sym typeface="Roboto Mono Medium"/>
              </a:rPr>
              <a:t>jax.vmap()</a:t>
            </a:r>
            <a:r>
              <a:rPr lang="en" sz="1300"/>
              <a:t> to their function, and JAX will automatically handle the batching logic, often leading to significant performance improvements. This is particularly useful in machine learning for processing mini-batches of data during training. While NumPy achieves vectorization through its array-based operations and broadcasting rules, </a:t>
            </a:r>
            <a:r>
              <a:rPr lang="en" sz="1300">
                <a:latin typeface="Roboto Mono Medium"/>
                <a:ea typeface="Roboto Mono Medium"/>
                <a:cs typeface="Roboto Mono Medium"/>
                <a:sym typeface="Roboto Mono Medium"/>
              </a:rPr>
              <a:t>jax.vmap()</a:t>
            </a:r>
            <a:r>
              <a:rPr lang="en" sz="1300"/>
              <a:t> provides a more general and flexible mechanism to vectorize arbitrary Python functions, including those with complex internal logic.</a:t>
            </a:r>
            <a:endParaRPr sz="1300"/>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0" name="Shape 950"/>
        <p:cNvGrpSpPr/>
        <p:nvPr/>
      </p:nvGrpSpPr>
      <p:grpSpPr>
        <a:xfrm>
          <a:off x="0" y="0"/>
          <a:ext cx="0" cy="0"/>
          <a:chOff x="0" y="0"/>
          <a:chExt cx="0" cy="0"/>
        </a:xfrm>
      </p:grpSpPr>
      <p:sp>
        <p:nvSpPr>
          <p:cNvPr id="951" name="Google Shape;951;g39bee0846be_0_5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2" name="Google Shape;952;g39bee0846be_0_5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Here’s some example code showing how </a:t>
            </a:r>
            <a:r>
              <a:rPr lang="en" sz="1300">
                <a:latin typeface="Roboto Mono Medium"/>
                <a:ea typeface="Roboto Mono Medium"/>
                <a:cs typeface="Roboto Mono Medium"/>
                <a:sym typeface="Roboto Mono Medium"/>
              </a:rPr>
              <a:t>jax.vmap()</a:t>
            </a:r>
            <a:r>
              <a:rPr lang="en" sz="1300"/>
              <a:t> is used to automatically vectorize arbitrary operations.</a:t>
            </a:r>
            <a:endParaRPr sz="1300"/>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6" name="Shape 956"/>
        <p:cNvGrpSpPr/>
        <p:nvPr/>
      </p:nvGrpSpPr>
      <p:grpSpPr>
        <a:xfrm>
          <a:off x="0" y="0"/>
          <a:ext cx="0" cy="0"/>
          <a:chOff x="0" y="0"/>
          <a:chExt cx="0" cy="0"/>
        </a:xfrm>
      </p:grpSpPr>
      <p:sp>
        <p:nvSpPr>
          <p:cNvPr id="957" name="Google Shape;957;g39bee0846be_0_5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8" name="Google Shape;958;g39bee0846be_0_5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Another key concept in JAX is pytrees. Understanding pytrees is fundamental to effectively using JAX, especially when working with models and their parameters.</a:t>
            </a:r>
            <a:endParaRPr sz="1300"/>
          </a:p>
          <a:p>
            <a:pPr indent="0" lvl="0" marL="0" rtl="0" algn="l">
              <a:spcBef>
                <a:spcPts val="0"/>
              </a:spcBef>
              <a:spcAft>
                <a:spcPts val="0"/>
              </a:spcAft>
              <a:buClr>
                <a:schemeClr val="dk1"/>
              </a:buClr>
              <a:buSzPts val="1100"/>
              <a:buFont typeface="Arial"/>
              <a:buNone/>
            </a:pPr>
            <a:r>
              <a:t/>
            </a:r>
            <a:endParaRPr sz="1300"/>
          </a:p>
          <a:p>
            <a:pPr indent="0" lvl="0" marL="0" rtl="0" algn="l">
              <a:spcBef>
                <a:spcPts val="0"/>
              </a:spcBef>
              <a:spcAft>
                <a:spcPts val="0"/>
              </a:spcAft>
              <a:buClr>
                <a:schemeClr val="dk1"/>
              </a:buClr>
              <a:buSzPts val="1100"/>
              <a:buFont typeface="Arial"/>
              <a:buNone/>
            </a:pPr>
            <a:r>
              <a:rPr lang="en" sz="1300"/>
              <a:t>A pytree is essentially a nested, tree-like data structure made from standard Python containers. Think dictionaries, lists, or tuples. The key idea is that these containers hold other containers or, ultimately, the actual data values, which we call the 'leaves'. Most often in JAX, these leaves will be JAX arrays, but they can technically be any Python object.</a:t>
            </a:r>
            <a:endParaRPr sz="1300"/>
          </a:p>
          <a:p>
            <a:pPr indent="0" lvl="0" marL="0" rtl="0" algn="l">
              <a:spcBef>
                <a:spcPts val="0"/>
              </a:spcBef>
              <a:spcAft>
                <a:spcPts val="0"/>
              </a:spcAft>
              <a:buClr>
                <a:schemeClr val="dk1"/>
              </a:buClr>
              <a:buSzPts val="1100"/>
              <a:buFont typeface="Arial"/>
              <a:buNone/>
            </a:pPr>
            <a:r>
              <a:t/>
            </a:r>
            <a:endParaRPr sz="1300"/>
          </a:p>
          <a:p>
            <a:pPr indent="0" lvl="0" marL="0" rtl="0" algn="l">
              <a:spcBef>
                <a:spcPts val="0"/>
              </a:spcBef>
              <a:spcAft>
                <a:spcPts val="0"/>
              </a:spcAft>
              <a:buClr>
                <a:schemeClr val="dk1"/>
              </a:buClr>
              <a:buSzPts val="1100"/>
              <a:buFont typeface="Arial"/>
              <a:buNone/>
            </a:pPr>
            <a:r>
              <a:rPr lang="en" sz="1300"/>
              <a:t>If you look at the code example on the right, params is a perfect illustration of a pytree. It's a dictionary. The keys 'layer1' and 'layer2' point to other dictionaries. Inside those, the keys 'w' (weights) and 'b' (biases) point to the leaves – in this case, a list representing a JAX array [1, 1] and scalar integers 2, 3, and 4. This nested structure is the pytree.</a:t>
            </a:r>
            <a:endParaRPr sz="1300"/>
          </a:p>
          <a:p>
            <a:pPr indent="0" lvl="0" marL="0" rtl="0" algn="l">
              <a:spcBef>
                <a:spcPts val="0"/>
              </a:spcBef>
              <a:spcAft>
                <a:spcPts val="0"/>
              </a:spcAft>
              <a:buClr>
                <a:schemeClr val="dk1"/>
              </a:buClr>
              <a:buSzPts val="1100"/>
              <a:buFont typeface="Arial"/>
              <a:buNone/>
            </a:pPr>
            <a:r>
              <a:t/>
            </a:r>
            <a:endParaRPr sz="1300"/>
          </a:p>
          <a:p>
            <a:pPr indent="0" lvl="0" marL="0" rtl="0" algn="l">
              <a:spcBef>
                <a:spcPts val="0"/>
              </a:spcBef>
              <a:spcAft>
                <a:spcPts val="0"/>
              </a:spcAft>
              <a:buClr>
                <a:schemeClr val="dk1"/>
              </a:buClr>
              <a:buSzPts val="1100"/>
              <a:buFont typeface="Arial"/>
              <a:buNone/>
            </a:pPr>
            <a:r>
              <a:rPr lang="en" sz="1300"/>
              <a:t>Why are pytrees important? Because pytrees are ubiquitous in the JAX ecosystem. You'll encounter them constantly. They are the standard way to handle collections of model parameters, as shown here, but also for things like training metrics, the internal states of optimizers, or even batches of data. They provide a natural and flexible way to group related arrays.  This structure makes them essential for managing complex data.</a:t>
            </a:r>
            <a:endParaRPr sz="13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11" name="Google Shape;11;p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sp>
        <p:nvSpPr>
          <p:cNvPr id="12" name="Google Shape;12;p2"/>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13" name="Google Shape;13;p2"/>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14" name="Google Shape;14;p2"/>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5" name="Google Shape;15;p2"/>
          <p:cNvGrpSpPr/>
          <p:nvPr/>
        </p:nvGrpSpPr>
        <p:grpSpPr>
          <a:xfrm>
            <a:off x="8469122" y="4803781"/>
            <a:ext cx="420491" cy="137010"/>
            <a:chOff x="0" y="0"/>
            <a:chExt cx="2077525" cy="676925"/>
          </a:xfrm>
        </p:grpSpPr>
        <p:sp>
          <p:nvSpPr>
            <p:cNvPr id="16" name="Google Shape;16;p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 name="Google Shape;17;p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 name="Google Shape;18;p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 name="Google Shape;19;p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0" name="Google Shape;20;p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1" name="Google Shape;21;p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92" name="Shape 92"/>
        <p:cNvGrpSpPr/>
        <p:nvPr/>
      </p:nvGrpSpPr>
      <p:grpSpPr>
        <a:xfrm>
          <a:off x="0" y="0"/>
          <a:ext cx="0" cy="0"/>
          <a:chOff x="0" y="0"/>
          <a:chExt cx="0" cy="0"/>
        </a:xfrm>
      </p:grpSpPr>
      <p:sp>
        <p:nvSpPr>
          <p:cNvPr id="93" name="Google Shape;93;p1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94" name="Google Shape;94;p1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95" name="Google Shape;95;p11"/>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96" name="Google Shape;96;p11"/>
          <p:cNvGrpSpPr/>
          <p:nvPr/>
        </p:nvGrpSpPr>
        <p:grpSpPr>
          <a:xfrm>
            <a:off x="8469122" y="4803781"/>
            <a:ext cx="420491" cy="137010"/>
            <a:chOff x="0" y="0"/>
            <a:chExt cx="2077525" cy="676925"/>
          </a:xfrm>
        </p:grpSpPr>
        <p:sp>
          <p:nvSpPr>
            <p:cNvPr id="97" name="Google Shape;97;p1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8" name="Google Shape;98;p1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9" name="Google Shape;99;p1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0" name="Google Shape;100;p1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1" name="Google Shape;101;p1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2" name="Google Shape;102;p1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103" name="Shape 103"/>
        <p:cNvGrpSpPr/>
        <p:nvPr/>
      </p:nvGrpSpPr>
      <p:grpSpPr>
        <a:xfrm>
          <a:off x="0" y="0"/>
          <a:ext cx="0" cy="0"/>
          <a:chOff x="0" y="0"/>
          <a:chExt cx="0" cy="0"/>
        </a:xfrm>
      </p:grpSpPr>
      <p:sp>
        <p:nvSpPr>
          <p:cNvPr id="104" name="Google Shape;104;p1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1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106" name="Google Shape;106;p1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07" name="Google Shape;107;p1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08" name="Google Shape;108;p1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09" name="Google Shape;109;p1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10" name="Google Shape;110;p12"/>
          <p:cNvGrpSpPr/>
          <p:nvPr/>
        </p:nvGrpSpPr>
        <p:grpSpPr>
          <a:xfrm>
            <a:off x="8469122" y="4803781"/>
            <a:ext cx="420491" cy="137010"/>
            <a:chOff x="0" y="0"/>
            <a:chExt cx="2077525" cy="676925"/>
          </a:xfrm>
        </p:grpSpPr>
        <p:sp>
          <p:nvSpPr>
            <p:cNvPr id="111" name="Google Shape;111;p1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2" name="Google Shape;112;p1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3" name="Google Shape;113;p1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4" name="Google Shape;114;p1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5" name="Google Shape;115;p1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6" name="Google Shape;116;p1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117" name="Shape 117"/>
        <p:cNvGrpSpPr/>
        <p:nvPr/>
      </p:nvGrpSpPr>
      <p:grpSpPr>
        <a:xfrm>
          <a:off x="0" y="0"/>
          <a:ext cx="0" cy="0"/>
          <a:chOff x="0" y="0"/>
          <a:chExt cx="0" cy="0"/>
        </a:xfrm>
      </p:grpSpPr>
      <p:sp>
        <p:nvSpPr>
          <p:cNvPr id="118" name="Google Shape;118;p13"/>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19" name="Google Shape;119;p1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20" name="Google Shape;120;p1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121" name="Google Shape;121;p1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22" name="Google Shape;122;p1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123" name="Shape 123"/>
        <p:cNvGrpSpPr/>
        <p:nvPr/>
      </p:nvGrpSpPr>
      <p:grpSpPr>
        <a:xfrm>
          <a:off x="0" y="0"/>
          <a:ext cx="0" cy="0"/>
          <a:chOff x="0" y="0"/>
          <a:chExt cx="0" cy="0"/>
        </a:xfrm>
      </p:grpSpPr>
      <p:sp>
        <p:nvSpPr>
          <p:cNvPr id="124" name="Google Shape;124;p14"/>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25" name="Google Shape;125;p1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126" name="Google Shape;126;p1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27" name="Google Shape;127;p14"/>
          <p:cNvGrpSpPr/>
          <p:nvPr/>
        </p:nvGrpSpPr>
        <p:grpSpPr>
          <a:xfrm>
            <a:off x="8469122" y="4803781"/>
            <a:ext cx="420491" cy="137010"/>
            <a:chOff x="0" y="0"/>
            <a:chExt cx="2077525" cy="676925"/>
          </a:xfrm>
        </p:grpSpPr>
        <p:sp>
          <p:nvSpPr>
            <p:cNvPr id="128" name="Google Shape;128;p1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9" name="Google Shape;129;p1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0" name="Google Shape;130;p1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1" name="Google Shape;131;p1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2" name="Google Shape;132;p1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3" name="Google Shape;133;p1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134" name="Shape 134"/>
        <p:cNvGrpSpPr/>
        <p:nvPr/>
      </p:nvGrpSpPr>
      <p:grpSpPr>
        <a:xfrm>
          <a:off x="0" y="0"/>
          <a:ext cx="0" cy="0"/>
          <a:chOff x="0" y="0"/>
          <a:chExt cx="0" cy="0"/>
        </a:xfrm>
      </p:grpSpPr>
      <p:sp>
        <p:nvSpPr>
          <p:cNvPr id="135" name="Google Shape;135;p15"/>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36" name="Google Shape;136;p1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37" name="Google Shape;137;p1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138" name="Google Shape;138;p1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39" name="Google Shape;139;p1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140" name="Shape 140"/>
        <p:cNvGrpSpPr/>
        <p:nvPr/>
      </p:nvGrpSpPr>
      <p:grpSpPr>
        <a:xfrm>
          <a:off x="0" y="0"/>
          <a:ext cx="0" cy="0"/>
          <a:chOff x="0" y="0"/>
          <a:chExt cx="0" cy="0"/>
        </a:xfrm>
      </p:grpSpPr>
      <p:sp>
        <p:nvSpPr>
          <p:cNvPr id="141" name="Google Shape;141;p1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42" name="Google Shape;142;p1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143" name="Google Shape;143;p1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44" name="Google Shape;144;p16"/>
          <p:cNvGrpSpPr/>
          <p:nvPr/>
        </p:nvGrpSpPr>
        <p:grpSpPr>
          <a:xfrm>
            <a:off x="8469122" y="4803781"/>
            <a:ext cx="420491" cy="137010"/>
            <a:chOff x="0" y="0"/>
            <a:chExt cx="2077525" cy="676925"/>
          </a:xfrm>
        </p:grpSpPr>
        <p:sp>
          <p:nvSpPr>
            <p:cNvPr id="145" name="Google Shape;145;p1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6" name="Google Shape;146;p1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7" name="Google Shape;147;p1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8" name="Google Shape;148;p1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9" name="Google Shape;149;p1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50" name="Google Shape;150;p1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151" name="Shape 151"/>
        <p:cNvGrpSpPr/>
        <p:nvPr/>
      </p:nvGrpSpPr>
      <p:grpSpPr>
        <a:xfrm>
          <a:off x="0" y="0"/>
          <a:ext cx="0" cy="0"/>
          <a:chOff x="0" y="0"/>
          <a:chExt cx="0" cy="0"/>
        </a:xfrm>
      </p:grpSpPr>
      <p:sp>
        <p:nvSpPr>
          <p:cNvPr id="152" name="Google Shape;152;p17"/>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53" name="Google Shape;153;p17"/>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54" name="Google Shape;154;p1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1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156" name="Google Shape;156;p1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57" name="Google Shape;157;p17"/>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58" name="Google Shape;158;p17"/>
          <p:cNvGrpSpPr/>
          <p:nvPr/>
        </p:nvGrpSpPr>
        <p:grpSpPr>
          <a:xfrm>
            <a:off x="8469122" y="4803781"/>
            <a:ext cx="420491" cy="137010"/>
            <a:chOff x="0" y="0"/>
            <a:chExt cx="2077525" cy="676925"/>
          </a:xfrm>
        </p:grpSpPr>
        <p:sp>
          <p:nvSpPr>
            <p:cNvPr id="159" name="Google Shape;159;p1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0" name="Google Shape;160;p1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1" name="Google Shape;161;p1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2" name="Google Shape;162;p1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3" name="Google Shape;163;p1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4" name="Google Shape;164;p1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165" name="Shape 165"/>
        <p:cNvGrpSpPr/>
        <p:nvPr/>
      </p:nvGrpSpPr>
      <p:grpSpPr>
        <a:xfrm>
          <a:off x="0" y="0"/>
          <a:ext cx="0" cy="0"/>
          <a:chOff x="0" y="0"/>
          <a:chExt cx="0" cy="0"/>
        </a:xfrm>
      </p:grpSpPr>
      <p:sp>
        <p:nvSpPr>
          <p:cNvPr id="166" name="Google Shape;166;p1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1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168" name="Google Shape;168;p1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69" name="Google Shape;169;p18"/>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70" name="Google Shape;170;p18"/>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71" name="Google Shape;171;p18"/>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72" name="Google Shape;172;p18"/>
          <p:cNvGrpSpPr/>
          <p:nvPr/>
        </p:nvGrpSpPr>
        <p:grpSpPr>
          <a:xfrm>
            <a:off x="8469122" y="4803781"/>
            <a:ext cx="420491" cy="137010"/>
            <a:chOff x="0" y="0"/>
            <a:chExt cx="2077525" cy="676925"/>
          </a:xfrm>
        </p:grpSpPr>
        <p:sp>
          <p:nvSpPr>
            <p:cNvPr id="173" name="Google Shape;173;p1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4" name="Google Shape;174;p1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5" name="Google Shape;175;p1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6" name="Google Shape;176;p1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7" name="Google Shape;177;p1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8" name="Google Shape;178;p1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179" name="Shape 179"/>
        <p:cNvGrpSpPr/>
        <p:nvPr/>
      </p:nvGrpSpPr>
      <p:grpSpPr>
        <a:xfrm>
          <a:off x="0" y="0"/>
          <a:ext cx="0" cy="0"/>
          <a:chOff x="0" y="0"/>
          <a:chExt cx="0" cy="0"/>
        </a:xfrm>
      </p:grpSpPr>
      <p:sp>
        <p:nvSpPr>
          <p:cNvPr id="180" name="Google Shape;180;p1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1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182" name="Google Shape;182;p19"/>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83" name="Google Shape;183;p19"/>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84" name="Google Shape;184;p19"/>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85" name="Google Shape;185;p19"/>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86" name="Google Shape;186;p19"/>
          <p:cNvGrpSpPr/>
          <p:nvPr/>
        </p:nvGrpSpPr>
        <p:grpSpPr>
          <a:xfrm>
            <a:off x="8469122" y="4803781"/>
            <a:ext cx="420491" cy="137010"/>
            <a:chOff x="0" y="0"/>
            <a:chExt cx="2077525" cy="676925"/>
          </a:xfrm>
        </p:grpSpPr>
        <p:sp>
          <p:nvSpPr>
            <p:cNvPr id="187" name="Google Shape;187;p1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8" name="Google Shape;188;p1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9" name="Google Shape;189;p1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0" name="Google Shape;190;p1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1" name="Google Shape;191;p1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2" name="Google Shape;192;p1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193" name="Shape 193"/>
        <p:cNvGrpSpPr/>
        <p:nvPr/>
      </p:nvGrpSpPr>
      <p:grpSpPr>
        <a:xfrm>
          <a:off x="0" y="0"/>
          <a:ext cx="0" cy="0"/>
          <a:chOff x="0" y="0"/>
          <a:chExt cx="0" cy="0"/>
        </a:xfrm>
      </p:grpSpPr>
      <p:sp>
        <p:nvSpPr>
          <p:cNvPr id="194" name="Google Shape;194;p20"/>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95" name="Google Shape;195;p2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96" name="Google Shape;196;p2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197" name="Google Shape;197;p2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98" name="Google Shape;198;p2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22" name="Shape 22"/>
        <p:cNvGrpSpPr/>
        <p:nvPr/>
      </p:nvGrpSpPr>
      <p:grpSpPr>
        <a:xfrm>
          <a:off x="0" y="0"/>
          <a:ext cx="0" cy="0"/>
          <a:chOff x="0" y="0"/>
          <a:chExt cx="0" cy="0"/>
        </a:xfrm>
      </p:grpSpPr>
      <p:sp>
        <p:nvSpPr>
          <p:cNvPr id="23" name="Google Shape;23;p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24" name="Google Shape;24;p3"/>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25" name="Google Shape;25;p3"/>
          <p:cNvGrpSpPr/>
          <p:nvPr/>
        </p:nvGrpSpPr>
        <p:grpSpPr>
          <a:xfrm>
            <a:off x="8469122" y="4803781"/>
            <a:ext cx="420491" cy="137010"/>
            <a:chOff x="0" y="0"/>
            <a:chExt cx="2077525" cy="676925"/>
          </a:xfrm>
        </p:grpSpPr>
        <p:sp>
          <p:nvSpPr>
            <p:cNvPr id="26" name="Google Shape;26;p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 name="Google Shape;27;p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 name="Google Shape;28;p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 name="Google Shape;29;p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 name="Google Shape;30;p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 name="Google Shape;31;p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32" name="Google Shape;32;p3"/>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199" name="Shape 199"/>
        <p:cNvGrpSpPr/>
        <p:nvPr/>
      </p:nvGrpSpPr>
      <p:grpSpPr>
        <a:xfrm>
          <a:off x="0" y="0"/>
          <a:ext cx="0" cy="0"/>
          <a:chOff x="0" y="0"/>
          <a:chExt cx="0" cy="0"/>
        </a:xfrm>
      </p:grpSpPr>
      <p:sp>
        <p:nvSpPr>
          <p:cNvPr id="200" name="Google Shape;200;p21"/>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1" name="Google Shape;201;p21"/>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2" name="Google Shape;202;p21"/>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203" name="Google Shape;203;p21"/>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04" name="Google Shape;204;p21"/>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205" name="Shape 205"/>
        <p:cNvGrpSpPr/>
        <p:nvPr/>
      </p:nvGrpSpPr>
      <p:grpSpPr>
        <a:xfrm>
          <a:off x="0" y="0"/>
          <a:ext cx="0" cy="0"/>
          <a:chOff x="0" y="0"/>
          <a:chExt cx="0" cy="0"/>
        </a:xfrm>
      </p:grpSpPr>
      <p:sp>
        <p:nvSpPr>
          <p:cNvPr id="206" name="Google Shape;206;p22"/>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7" name="Google Shape;207;p22"/>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8" name="Google Shape;208;p22"/>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209" name="Google Shape;209;p22"/>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0" name="Google Shape;210;p22"/>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211" name="Shape 211"/>
        <p:cNvGrpSpPr/>
        <p:nvPr/>
      </p:nvGrpSpPr>
      <p:grpSpPr>
        <a:xfrm>
          <a:off x="0" y="0"/>
          <a:ext cx="0" cy="0"/>
          <a:chOff x="0" y="0"/>
          <a:chExt cx="0" cy="0"/>
        </a:xfrm>
      </p:grpSpPr>
      <p:sp>
        <p:nvSpPr>
          <p:cNvPr id="212" name="Google Shape;212;p23"/>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13" name="Google Shape;213;p2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14" name="Google Shape;214;p2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215" name="Google Shape;215;p2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6" name="Google Shape;216;p2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217" name="Shape 217"/>
        <p:cNvGrpSpPr/>
        <p:nvPr/>
      </p:nvGrpSpPr>
      <p:grpSpPr>
        <a:xfrm>
          <a:off x="0" y="0"/>
          <a:ext cx="0" cy="0"/>
          <a:chOff x="0" y="0"/>
          <a:chExt cx="0" cy="0"/>
        </a:xfrm>
      </p:grpSpPr>
      <p:sp>
        <p:nvSpPr>
          <p:cNvPr id="218" name="Google Shape;218;p24"/>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19" name="Google Shape;219;p2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sp>
        <p:nvSpPr>
          <p:cNvPr id="220" name="Google Shape;220;p24"/>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21" name="Google Shape;221;p24"/>
          <p:cNvGrpSpPr/>
          <p:nvPr/>
        </p:nvGrpSpPr>
        <p:grpSpPr>
          <a:xfrm>
            <a:off x="8469122" y="4803781"/>
            <a:ext cx="420491" cy="137010"/>
            <a:chOff x="0" y="0"/>
            <a:chExt cx="2077525" cy="676925"/>
          </a:xfrm>
        </p:grpSpPr>
        <p:sp>
          <p:nvSpPr>
            <p:cNvPr id="222" name="Google Shape;222;p2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3" name="Google Shape;223;p2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4" name="Google Shape;224;p2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5" name="Google Shape;225;p2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6" name="Google Shape;226;p2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7" name="Google Shape;227;p2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228" name="Google Shape;228;p2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229" name="Google Shape;229;p2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230" name="Shape 230"/>
        <p:cNvGrpSpPr/>
        <p:nvPr/>
      </p:nvGrpSpPr>
      <p:grpSpPr>
        <a:xfrm>
          <a:off x="0" y="0"/>
          <a:ext cx="0" cy="0"/>
          <a:chOff x="0" y="0"/>
          <a:chExt cx="0" cy="0"/>
        </a:xfrm>
      </p:grpSpPr>
      <p:sp>
        <p:nvSpPr>
          <p:cNvPr id="231" name="Google Shape;231;p25"/>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32" name="Google Shape;232;p2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sp>
        <p:nvSpPr>
          <p:cNvPr id="233" name="Google Shape;233;p25"/>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34" name="Google Shape;234;p25"/>
          <p:cNvGrpSpPr/>
          <p:nvPr/>
        </p:nvGrpSpPr>
        <p:grpSpPr>
          <a:xfrm>
            <a:off x="8469122" y="4803781"/>
            <a:ext cx="420491" cy="137010"/>
            <a:chOff x="0" y="0"/>
            <a:chExt cx="2077525" cy="676925"/>
          </a:xfrm>
        </p:grpSpPr>
        <p:sp>
          <p:nvSpPr>
            <p:cNvPr id="235" name="Google Shape;235;p2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6" name="Google Shape;236;p2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7" name="Google Shape;237;p2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8" name="Google Shape;238;p2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9" name="Google Shape;239;p2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40" name="Google Shape;240;p2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241" name="Shape 241"/>
        <p:cNvGrpSpPr/>
        <p:nvPr/>
      </p:nvGrpSpPr>
      <p:grpSpPr>
        <a:xfrm>
          <a:off x="0" y="0"/>
          <a:ext cx="0" cy="0"/>
          <a:chOff x="0" y="0"/>
          <a:chExt cx="0" cy="0"/>
        </a:xfrm>
      </p:grpSpPr>
      <p:sp>
        <p:nvSpPr>
          <p:cNvPr id="242" name="Google Shape;242;p2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2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44" name="Google Shape;244;p2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245" name="Google Shape;245;p2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46" name="Google Shape;246;p26"/>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47" name="Google Shape;247;p26"/>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48" name="Google Shape;248;p26"/>
          <p:cNvGrpSpPr/>
          <p:nvPr/>
        </p:nvGrpSpPr>
        <p:grpSpPr>
          <a:xfrm>
            <a:off x="8469122" y="4803781"/>
            <a:ext cx="420491" cy="137010"/>
            <a:chOff x="0" y="0"/>
            <a:chExt cx="2077525" cy="676925"/>
          </a:xfrm>
        </p:grpSpPr>
        <p:sp>
          <p:nvSpPr>
            <p:cNvPr id="249" name="Google Shape;249;p2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0" name="Google Shape;250;p2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1" name="Google Shape;251;p2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2" name="Google Shape;252;p2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3" name="Google Shape;253;p2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4" name="Google Shape;254;p2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255" name="Shape 255"/>
        <p:cNvGrpSpPr/>
        <p:nvPr/>
      </p:nvGrpSpPr>
      <p:grpSpPr>
        <a:xfrm>
          <a:off x="0" y="0"/>
          <a:ext cx="0" cy="0"/>
          <a:chOff x="0" y="0"/>
          <a:chExt cx="0" cy="0"/>
        </a:xfrm>
      </p:grpSpPr>
      <p:sp>
        <p:nvSpPr>
          <p:cNvPr id="256" name="Google Shape;256;p2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57" name="Google Shape;257;p27"/>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58" name="Google Shape;258;p2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259" name="Google Shape;259;p2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60" name="Google Shape;260;p2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61" name="Google Shape;261;p27"/>
          <p:cNvGrpSpPr/>
          <p:nvPr/>
        </p:nvGrpSpPr>
        <p:grpSpPr>
          <a:xfrm>
            <a:off x="8469122" y="4803781"/>
            <a:ext cx="420491" cy="137010"/>
            <a:chOff x="0" y="0"/>
            <a:chExt cx="2077525" cy="676925"/>
          </a:xfrm>
        </p:grpSpPr>
        <p:sp>
          <p:nvSpPr>
            <p:cNvPr id="262" name="Google Shape;262;p2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3" name="Google Shape;263;p2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4" name="Google Shape;264;p2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5" name="Google Shape;265;p2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6" name="Google Shape;266;p2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7" name="Google Shape;267;p2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268" name="Shape 268"/>
        <p:cNvGrpSpPr/>
        <p:nvPr/>
      </p:nvGrpSpPr>
      <p:grpSpPr>
        <a:xfrm>
          <a:off x="0" y="0"/>
          <a:ext cx="0" cy="0"/>
          <a:chOff x="0" y="0"/>
          <a:chExt cx="0" cy="0"/>
        </a:xfrm>
      </p:grpSpPr>
      <p:sp>
        <p:nvSpPr>
          <p:cNvPr id="269" name="Google Shape;269;p2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70" name="Google Shape;270;p2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71" name="Google Shape;271;p2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272" name="Google Shape;272;p28"/>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73" name="Google Shape;273;p2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74" name="Google Shape;274;p28"/>
          <p:cNvGrpSpPr/>
          <p:nvPr/>
        </p:nvGrpSpPr>
        <p:grpSpPr>
          <a:xfrm>
            <a:off x="8469122" y="4803781"/>
            <a:ext cx="420491" cy="137010"/>
            <a:chOff x="0" y="0"/>
            <a:chExt cx="2077525" cy="676925"/>
          </a:xfrm>
        </p:grpSpPr>
        <p:sp>
          <p:nvSpPr>
            <p:cNvPr id="275" name="Google Shape;275;p2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6" name="Google Shape;276;p2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7" name="Google Shape;277;p2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8" name="Google Shape;278;p2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9" name="Google Shape;279;p2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0" name="Google Shape;280;p2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281" name="Shape 281"/>
        <p:cNvGrpSpPr/>
        <p:nvPr/>
      </p:nvGrpSpPr>
      <p:grpSpPr>
        <a:xfrm>
          <a:off x="0" y="0"/>
          <a:ext cx="0" cy="0"/>
          <a:chOff x="0" y="0"/>
          <a:chExt cx="0" cy="0"/>
        </a:xfrm>
      </p:grpSpPr>
      <p:sp>
        <p:nvSpPr>
          <p:cNvPr id="282" name="Google Shape;282;p29"/>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83" name="Google Shape;283;p29"/>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84" name="Google Shape;284;p2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285" name="Google Shape;285;p2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86" name="Google Shape;286;p29"/>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87" name="Google Shape;287;p29"/>
          <p:cNvGrpSpPr/>
          <p:nvPr/>
        </p:nvGrpSpPr>
        <p:grpSpPr>
          <a:xfrm>
            <a:off x="8469122" y="4803781"/>
            <a:ext cx="420491" cy="137010"/>
            <a:chOff x="0" y="0"/>
            <a:chExt cx="2077525" cy="676925"/>
          </a:xfrm>
        </p:grpSpPr>
        <p:sp>
          <p:nvSpPr>
            <p:cNvPr id="288" name="Google Shape;288;p2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9" name="Google Shape;289;p2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0" name="Google Shape;290;p2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1" name="Google Shape;291;p2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2" name="Google Shape;292;p2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3" name="Google Shape;293;p2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294" name="Shape 294"/>
        <p:cNvGrpSpPr/>
        <p:nvPr/>
      </p:nvGrpSpPr>
      <p:grpSpPr>
        <a:xfrm>
          <a:off x="0" y="0"/>
          <a:ext cx="0" cy="0"/>
          <a:chOff x="0" y="0"/>
          <a:chExt cx="0" cy="0"/>
        </a:xfrm>
      </p:grpSpPr>
      <p:sp>
        <p:nvSpPr>
          <p:cNvPr id="295" name="Google Shape;295;p30"/>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296" name="Google Shape;296;p30"/>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97" name="Google Shape;297;p30"/>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98" name="Google Shape;298;p3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299" name="Google Shape;299;p30"/>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00" name="Google Shape;300;p3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01" name="Google Shape;301;p30"/>
          <p:cNvGrpSpPr/>
          <p:nvPr/>
        </p:nvGrpSpPr>
        <p:grpSpPr>
          <a:xfrm>
            <a:off x="8469122" y="4803781"/>
            <a:ext cx="420491" cy="137010"/>
            <a:chOff x="0" y="0"/>
            <a:chExt cx="2077525" cy="676925"/>
          </a:xfrm>
        </p:grpSpPr>
        <p:sp>
          <p:nvSpPr>
            <p:cNvPr id="302" name="Google Shape;302;p3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3" name="Google Shape;303;p3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4" name="Google Shape;304;p3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5" name="Google Shape;305;p3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6" name="Google Shape;306;p3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7" name="Google Shape;307;p3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33" name="Shape 33"/>
        <p:cNvGrpSpPr/>
        <p:nvPr/>
      </p:nvGrpSpPr>
      <p:grpSpPr>
        <a:xfrm>
          <a:off x="0" y="0"/>
          <a:ext cx="0" cy="0"/>
          <a:chOff x="0" y="0"/>
          <a:chExt cx="0" cy="0"/>
        </a:xfrm>
      </p:grpSpPr>
      <p:sp>
        <p:nvSpPr>
          <p:cNvPr id="34" name="Google Shape;34;p4"/>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35" name="Google Shape;35;p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36" name="Google Shape;36;p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37" name="Google Shape;37;p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pic>
        <p:nvPicPr>
          <p:cNvPr id="38" name="Google Shape;38;p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308" name="Shape 308"/>
        <p:cNvGrpSpPr/>
        <p:nvPr/>
      </p:nvGrpSpPr>
      <p:grpSpPr>
        <a:xfrm>
          <a:off x="0" y="0"/>
          <a:ext cx="0" cy="0"/>
          <a:chOff x="0" y="0"/>
          <a:chExt cx="0" cy="0"/>
        </a:xfrm>
      </p:grpSpPr>
      <p:sp>
        <p:nvSpPr>
          <p:cNvPr id="309" name="Google Shape;309;p3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10" name="Google Shape;310;p3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11" name="Google Shape;311;p3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312" name="Google Shape;312;p31"/>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13" name="Google Shape;313;p3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14" name="Google Shape;314;p31"/>
          <p:cNvGrpSpPr/>
          <p:nvPr/>
        </p:nvGrpSpPr>
        <p:grpSpPr>
          <a:xfrm>
            <a:off x="8469122" y="4803781"/>
            <a:ext cx="420491" cy="137010"/>
            <a:chOff x="0" y="0"/>
            <a:chExt cx="2077525" cy="676925"/>
          </a:xfrm>
        </p:grpSpPr>
        <p:sp>
          <p:nvSpPr>
            <p:cNvPr id="315" name="Google Shape;315;p3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6" name="Google Shape;316;p3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7" name="Google Shape;317;p3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8" name="Google Shape;318;p3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9" name="Google Shape;319;p3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0" name="Google Shape;320;p3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321" name="Shape 321"/>
        <p:cNvGrpSpPr/>
        <p:nvPr/>
      </p:nvGrpSpPr>
      <p:grpSpPr>
        <a:xfrm>
          <a:off x="0" y="0"/>
          <a:ext cx="0" cy="0"/>
          <a:chOff x="0" y="0"/>
          <a:chExt cx="0" cy="0"/>
        </a:xfrm>
      </p:grpSpPr>
      <p:sp>
        <p:nvSpPr>
          <p:cNvPr id="322" name="Google Shape;322;p3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23" name="Google Shape;323;p3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24" name="Google Shape;324;p3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325" name="Google Shape;325;p32"/>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26" name="Google Shape;326;p3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27" name="Google Shape;327;p32"/>
          <p:cNvGrpSpPr/>
          <p:nvPr/>
        </p:nvGrpSpPr>
        <p:grpSpPr>
          <a:xfrm>
            <a:off x="8469122" y="4803781"/>
            <a:ext cx="420491" cy="137010"/>
            <a:chOff x="0" y="0"/>
            <a:chExt cx="2077525" cy="676925"/>
          </a:xfrm>
        </p:grpSpPr>
        <p:sp>
          <p:nvSpPr>
            <p:cNvPr id="328" name="Google Shape;328;p3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9" name="Google Shape;329;p3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0" name="Google Shape;330;p3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1" name="Google Shape;331;p3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2" name="Google Shape;332;p3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3" name="Google Shape;333;p3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334" name="Shape 334"/>
        <p:cNvGrpSpPr/>
        <p:nvPr/>
      </p:nvGrpSpPr>
      <p:grpSpPr>
        <a:xfrm>
          <a:off x="0" y="0"/>
          <a:ext cx="0" cy="0"/>
          <a:chOff x="0" y="0"/>
          <a:chExt cx="0" cy="0"/>
        </a:xfrm>
      </p:grpSpPr>
      <p:sp>
        <p:nvSpPr>
          <p:cNvPr id="335" name="Google Shape;335;p3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6" name="Google Shape;336;p33"/>
          <p:cNvGrpSpPr/>
          <p:nvPr/>
        </p:nvGrpSpPr>
        <p:grpSpPr>
          <a:xfrm>
            <a:off x="8469122" y="4803781"/>
            <a:ext cx="420491" cy="137010"/>
            <a:chOff x="0" y="0"/>
            <a:chExt cx="2077525" cy="676925"/>
          </a:xfrm>
        </p:grpSpPr>
        <p:sp>
          <p:nvSpPr>
            <p:cNvPr id="337" name="Google Shape;337;p3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8" name="Google Shape;338;p3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9" name="Google Shape;339;p3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0" name="Google Shape;340;p3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1" name="Google Shape;341;p3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2" name="Google Shape;342;p3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343" name="Shape 343"/>
        <p:cNvGrpSpPr/>
        <p:nvPr/>
      </p:nvGrpSpPr>
      <p:grpSpPr>
        <a:xfrm>
          <a:off x="0" y="0"/>
          <a:ext cx="0" cy="0"/>
          <a:chOff x="0" y="0"/>
          <a:chExt cx="0" cy="0"/>
        </a:xfrm>
      </p:grpSpPr>
      <p:grpSp>
        <p:nvGrpSpPr>
          <p:cNvPr id="344" name="Google Shape;344;p34"/>
          <p:cNvGrpSpPr/>
          <p:nvPr/>
        </p:nvGrpSpPr>
        <p:grpSpPr>
          <a:xfrm>
            <a:off x="7742997" y="4803993"/>
            <a:ext cx="420491" cy="137010"/>
            <a:chOff x="0" y="0"/>
            <a:chExt cx="2077525" cy="676925"/>
          </a:xfrm>
        </p:grpSpPr>
        <p:sp>
          <p:nvSpPr>
            <p:cNvPr id="345" name="Google Shape;345;p3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6" name="Google Shape;346;p3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7" name="Google Shape;347;p3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8" name="Google Shape;348;p3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9" name="Google Shape;349;p3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50" name="Google Shape;350;p3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351" name="Google Shape;351;p34"/>
          <p:cNvGrpSpPr/>
          <p:nvPr/>
        </p:nvGrpSpPr>
        <p:grpSpPr>
          <a:xfrm>
            <a:off x="8327424" y="4803984"/>
            <a:ext cx="562213" cy="125428"/>
            <a:chOff x="238125" y="2060625"/>
            <a:chExt cx="7143750" cy="1593750"/>
          </a:xfrm>
        </p:grpSpPr>
        <p:sp>
          <p:nvSpPr>
            <p:cNvPr id="352" name="Google Shape;352;p34"/>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34"/>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34"/>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34"/>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34"/>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34"/>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34"/>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34"/>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360" name="Google Shape;360;p34"/>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361" name="Shape 361"/>
        <p:cNvGrpSpPr/>
        <p:nvPr/>
      </p:nvGrpSpPr>
      <p:grpSpPr>
        <a:xfrm>
          <a:off x="0" y="0"/>
          <a:ext cx="0" cy="0"/>
          <a:chOff x="0" y="0"/>
          <a:chExt cx="0" cy="0"/>
        </a:xfrm>
      </p:grpSpPr>
      <p:sp>
        <p:nvSpPr>
          <p:cNvPr id="362" name="Google Shape;362;p3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363" name="Google Shape;363;p3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chemeClr val="lt1"/>
                </a:solidFill>
                <a:latin typeface="Roboto"/>
                <a:ea typeface="Roboto"/>
                <a:cs typeface="Roboto"/>
                <a:sym typeface="Roboto"/>
              </a:rPr>
              <a:t>Proprietary + Confidential</a:t>
            </a:r>
            <a:endParaRPr sz="600">
              <a:solidFill>
                <a:schemeClr val="lt1"/>
              </a:solidFill>
              <a:latin typeface="Roboto"/>
              <a:ea typeface="Roboto"/>
              <a:cs typeface="Roboto"/>
              <a:sym typeface="Roboto"/>
            </a:endParaRPr>
          </a:p>
        </p:txBody>
      </p:sp>
      <p:sp>
        <p:nvSpPr>
          <p:cNvPr id="364" name="Google Shape;364;p35"/>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365" name="Google Shape;365;p35"/>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366" name="Google Shape;366;p35"/>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rtl="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67" name="Google Shape;367;p35"/>
          <p:cNvGrpSpPr/>
          <p:nvPr/>
        </p:nvGrpSpPr>
        <p:grpSpPr>
          <a:xfrm>
            <a:off x="8469122" y="4803781"/>
            <a:ext cx="420491" cy="137010"/>
            <a:chOff x="0" y="0"/>
            <a:chExt cx="2077525" cy="676925"/>
          </a:xfrm>
        </p:grpSpPr>
        <p:sp>
          <p:nvSpPr>
            <p:cNvPr id="368" name="Google Shape;368;p3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9" name="Google Shape;369;p3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0" name="Google Shape;370;p3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1" name="Google Shape;371;p3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2" name="Google Shape;372;p3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3" name="Google Shape;373;p3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374" name="Shape 374"/>
        <p:cNvGrpSpPr/>
        <p:nvPr/>
      </p:nvGrpSpPr>
      <p:grpSpPr>
        <a:xfrm>
          <a:off x="0" y="0"/>
          <a:ext cx="0" cy="0"/>
          <a:chOff x="0" y="0"/>
          <a:chExt cx="0" cy="0"/>
        </a:xfrm>
      </p:grpSpPr>
      <p:pic>
        <p:nvPicPr>
          <p:cNvPr id="375" name="Google Shape;375;p36"/>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376" name="Google Shape;376;p36"/>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400">
                <a:solidFill>
                  <a:srgbClr val="3C4043"/>
                </a:solidFill>
                <a:latin typeface="Google Sans"/>
                <a:ea typeface="Google Sans"/>
                <a:cs typeface="Google Sans"/>
                <a:sym typeface="Google Sans"/>
              </a:defRPr>
            </a:lvl1pPr>
            <a:lvl2pPr lvl="1" rtl="0">
              <a:spcBef>
                <a:spcPts val="2200"/>
              </a:spcBef>
              <a:spcAft>
                <a:spcPts val="0"/>
              </a:spcAft>
              <a:buNone/>
              <a:defRPr/>
            </a:lvl2pPr>
            <a:lvl3pPr lvl="2" rtl="0">
              <a:spcBef>
                <a:spcPts val="2200"/>
              </a:spcBef>
              <a:spcAft>
                <a:spcPts val="0"/>
              </a:spcAft>
              <a:buNone/>
              <a:defRPr/>
            </a:lvl3pPr>
            <a:lvl4pPr lvl="3" rtl="0">
              <a:spcBef>
                <a:spcPts val="2200"/>
              </a:spcBef>
              <a:spcAft>
                <a:spcPts val="0"/>
              </a:spcAft>
              <a:buNone/>
              <a:defRPr/>
            </a:lvl4pPr>
            <a:lvl5pPr lvl="4" rtl="0">
              <a:spcBef>
                <a:spcPts val="2200"/>
              </a:spcBef>
              <a:spcAft>
                <a:spcPts val="0"/>
              </a:spcAft>
              <a:buNone/>
              <a:defRPr/>
            </a:lvl5pPr>
            <a:lvl6pPr lvl="5" rtl="0">
              <a:spcBef>
                <a:spcPts val="2200"/>
              </a:spcBef>
              <a:spcAft>
                <a:spcPts val="0"/>
              </a:spcAft>
              <a:buNone/>
              <a:defRPr/>
            </a:lvl6pPr>
            <a:lvl7pPr lvl="6" rtl="0">
              <a:spcBef>
                <a:spcPts val="2200"/>
              </a:spcBef>
              <a:spcAft>
                <a:spcPts val="0"/>
              </a:spcAft>
              <a:buNone/>
              <a:defRPr/>
            </a:lvl7pPr>
            <a:lvl8pPr lvl="7" rtl="0">
              <a:spcBef>
                <a:spcPts val="2200"/>
              </a:spcBef>
              <a:spcAft>
                <a:spcPts val="0"/>
              </a:spcAft>
              <a:buNone/>
              <a:defRPr/>
            </a:lvl8pPr>
            <a:lvl9pPr lvl="8" rtl="0">
              <a:spcBef>
                <a:spcPts val="2200"/>
              </a:spcBef>
              <a:spcAft>
                <a:spcPts val="0"/>
              </a:spcAft>
              <a:buNone/>
              <a:defRPr/>
            </a:lvl9pPr>
          </a:lstStyle>
          <a:p/>
        </p:txBody>
      </p:sp>
      <p:sp>
        <p:nvSpPr>
          <p:cNvPr id="377" name="Google Shape;377;p36"/>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rtl="0">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78" name="Google Shape;378;p36"/>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36"/>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800">
                <a:solidFill>
                  <a:srgbClr val="3C4043"/>
                </a:solidFill>
                <a:latin typeface="Google Sans"/>
                <a:ea typeface="Google Sans"/>
                <a:cs typeface="Google Sans"/>
                <a:sym typeface="Google Sans"/>
              </a:defRPr>
            </a:lvl1pPr>
            <a:lvl2pPr lvl="1" rtl="0">
              <a:spcBef>
                <a:spcPts val="2200"/>
              </a:spcBef>
              <a:spcAft>
                <a:spcPts val="0"/>
              </a:spcAft>
              <a:buNone/>
              <a:defRPr sz="1800"/>
            </a:lvl2pPr>
            <a:lvl3pPr lvl="2" rtl="0">
              <a:spcBef>
                <a:spcPts val="2200"/>
              </a:spcBef>
              <a:spcAft>
                <a:spcPts val="0"/>
              </a:spcAft>
              <a:buNone/>
              <a:defRPr sz="1800"/>
            </a:lvl3pPr>
            <a:lvl4pPr lvl="3" rtl="0">
              <a:spcBef>
                <a:spcPts val="2200"/>
              </a:spcBef>
              <a:spcAft>
                <a:spcPts val="0"/>
              </a:spcAft>
              <a:buNone/>
              <a:defRPr sz="1800"/>
            </a:lvl4pPr>
            <a:lvl5pPr lvl="4" rtl="0">
              <a:spcBef>
                <a:spcPts val="2200"/>
              </a:spcBef>
              <a:spcAft>
                <a:spcPts val="0"/>
              </a:spcAft>
              <a:buNone/>
              <a:defRPr sz="1800"/>
            </a:lvl5pPr>
            <a:lvl6pPr lvl="5" rtl="0">
              <a:spcBef>
                <a:spcPts val="2200"/>
              </a:spcBef>
              <a:spcAft>
                <a:spcPts val="0"/>
              </a:spcAft>
              <a:buNone/>
              <a:defRPr sz="1800"/>
            </a:lvl6pPr>
            <a:lvl7pPr lvl="6" rtl="0">
              <a:spcBef>
                <a:spcPts val="2200"/>
              </a:spcBef>
              <a:spcAft>
                <a:spcPts val="0"/>
              </a:spcAft>
              <a:buNone/>
              <a:defRPr sz="1800"/>
            </a:lvl7pPr>
            <a:lvl8pPr lvl="7" rtl="0">
              <a:spcBef>
                <a:spcPts val="2200"/>
              </a:spcBef>
              <a:spcAft>
                <a:spcPts val="0"/>
              </a:spcAft>
              <a:buNone/>
              <a:defRPr sz="1800"/>
            </a:lvl8pPr>
            <a:lvl9pPr lvl="8" rtl="0">
              <a:spcBef>
                <a:spcPts val="2200"/>
              </a:spcBef>
              <a:spcAft>
                <a:spcPts val="0"/>
              </a:spcAft>
              <a:buNone/>
              <a:defRPr sz="1800"/>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380" name="Shape 380"/>
        <p:cNvGrpSpPr/>
        <p:nvPr/>
      </p:nvGrpSpPr>
      <p:grpSpPr>
        <a:xfrm>
          <a:off x="0" y="0"/>
          <a:ext cx="0" cy="0"/>
          <a:chOff x="0" y="0"/>
          <a:chExt cx="0" cy="0"/>
        </a:xfrm>
      </p:grpSpPr>
      <p:sp>
        <p:nvSpPr>
          <p:cNvPr id="381" name="Google Shape;381;p3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3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383" name="Google Shape;383;p3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84" name="Google Shape;384;p37"/>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385" name="Google Shape;385;p37"/>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86" name="Google Shape;386;p37"/>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387" name="Google Shape;387;p37"/>
          <p:cNvGrpSpPr/>
          <p:nvPr/>
        </p:nvGrpSpPr>
        <p:grpSpPr>
          <a:xfrm>
            <a:off x="8469122" y="4803781"/>
            <a:ext cx="420491" cy="137010"/>
            <a:chOff x="0" y="0"/>
            <a:chExt cx="2077525" cy="676925"/>
          </a:xfrm>
        </p:grpSpPr>
        <p:sp>
          <p:nvSpPr>
            <p:cNvPr id="388" name="Google Shape;388;p3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89" name="Google Shape;389;p3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0" name="Google Shape;390;p3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1" name="Google Shape;391;p3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2" name="Google Shape;392;p3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3" name="Google Shape;393;p3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394" name="Shape 394"/>
        <p:cNvGrpSpPr/>
        <p:nvPr/>
      </p:nvGrpSpPr>
      <p:grpSpPr>
        <a:xfrm>
          <a:off x="0" y="0"/>
          <a:ext cx="0" cy="0"/>
          <a:chOff x="0" y="0"/>
          <a:chExt cx="0" cy="0"/>
        </a:xfrm>
      </p:grpSpPr>
      <p:sp>
        <p:nvSpPr>
          <p:cNvPr id="395" name="Google Shape;395;p38"/>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SzPts val="900"/>
              <a:buChar char="●"/>
              <a:defRPr sz="1100">
                <a:solidFill>
                  <a:srgbClr val="5F6368"/>
                </a:solidFill>
              </a:defRPr>
            </a:lvl1pPr>
            <a:lvl2pPr indent="-285750" lvl="1" marL="914400" marR="0" rtl="0" algn="l">
              <a:lnSpc>
                <a:spcPct val="130000"/>
              </a:lnSpc>
              <a:spcBef>
                <a:spcPts val="0"/>
              </a:spcBef>
              <a:spcAft>
                <a:spcPts val="0"/>
              </a:spcAft>
              <a:buSzPts val="900"/>
              <a:buChar char="○"/>
              <a:defRPr sz="1100">
                <a:solidFill>
                  <a:srgbClr val="5F6368"/>
                </a:solidFill>
              </a:defRPr>
            </a:lvl2pPr>
            <a:lvl3pPr indent="-298450" lvl="2" marL="1371600" rtl="0">
              <a:lnSpc>
                <a:spcPct val="130000"/>
              </a:lnSpc>
              <a:spcBef>
                <a:spcPts val="0"/>
              </a:spcBef>
              <a:spcAft>
                <a:spcPts val="0"/>
              </a:spcAft>
              <a:buClr>
                <a:srgbClr val="5F6368"/>
              </a:buClr>
              <a:buSzPts val="1100"/>
              <a:buChar char="■"/>
              <a:defRPr sz="1100">
                <a:solidFill>
                  <a:srgbClr val="5F6368"/>
                </a:solidFill>
              </a:defRPr>
            </a:lvl3pPr>
            <a:lvl4pPr indent="-298450" lvl="3" marL="1828800" rtl="0">
              <a:lnSpc>
                <a:spcPct val="130000"/>
              </a:lnSpc>
              <a:spcBef>
                <a:spcPts val="0"/>
              </a:spcBef>
              <a:spcAft>
                <a:spcPts val="0"/>
              </a:spcAft>
              <a:buClr>
                <a:srgbClr val="5F6368"/>
              </a:buClr>
              <a:buSzPts val="1100"/>
              <a:buChar char="●"/>
              <a:defRPr sz="1100">
                <a:solidFill>
                  <a:srgbClr val="5F6368"/>
                </a:solidFill>
              </a:defRPr>
            </a:lvl4pPr>
            <a:lvl5pPr indent="-298450" lvl="4" marL="2286000" rtl="0">
              <a:lnSpc>
                <a:spcPct val="130000"/>
              </a:lnSpc>
              <a:spcBef>
                <a:spcPts val="0"/>
              </a:spcBef>
              <a:spcAft>
                <a:spcPts val="0"/>
              </a:spcAft>
              <a:buClr>
                <a:srgbClr val="5F6368"/>
              </a:buClr>
              <a:buSzPts val="1100"/>
              <a:buChar char="○"/>
              <a:defRPr sz="1100">
                <a:solidFill>
                  <a:srgbClr val="5F6368"/>
                </a:solidFill>
              </a:defRPr>
            </a:lvl5pPr>
            <a:lvl6pPr indent="-298450" lvl="5" marL="2743200" rtl="0">
              <a:lnSpc>
                <a:spcPct val="130000"/>
              </a:lnSpc>
              <a:spcBef>
                <a:spcPts val="0"/>
              </a:spcBef>
              <a:spcAft>
                <a:spcPts val="0"/>
              </a:spcAft>
              <a:buClr>
                <a:srgbClr val="5F6368"/>
              </a:buClr>
              <a:buSzPts val="1100"/>
              <a:buChar char="■"/>
              <a:defRPr sz="1100">
                <a:solidFill>
                  <a:srgbClr val="5F6368"/>
                </a:solidFill>
              </a:defRPr>
            </a:lvl6pPr>
            <a:lvl7pPr indent="-298450" lvl="6" marL="3200400" rtl="0">
              <a:lnSpc>
                <a:spcPct val="130000"/>
              </a:lnSpc>
              <a:spcBef>
                <a:spcPts val="0"/>
              </a:spcBef>
              <a:spcAft>
                <a:spcPts val="0"/>
              </a:spcAft>
              <a:buClr>
                <a:srgbClr val="5F6368"/>
              </a:buClr>
              <a:buSzPts val="1100"/>
              <a:buChar char="●"/>
              <a:defRPr sz="1100">
                <a:solidFill>
                  <a:srgbClr val="5F6368"/>
                </a:solidFill>
              </a:defRPr>
            </a:lvl7pPr>
            <a:lvl8pPr indent="-298450" lvl="7" marL="3657600" rtl="0">
              <a:lnSpc>
                <a:spcPct val="130000"/>
              </a:lnSpc>
              <a:spcBef>
                <a:spcPts val="0"/>
              </a:spcBef>
              <a:spcAft>
                <a:spcPts val="0"/>
              </a:spcAft>
              <a:buClr>
                <a:srgbClr val="5F6368"/>
              </a:buClr>
              <a:buSzPts val="1100"/>
              <a:buChar char="○"/>
              <a:defRPr sz="1100">
                <a:solidFill>
                  <a:srgbClr val="5F6368"/>
                </a:solidFill>
              </a:defRPr>
            </a:lvl8pPr>
            <a:lvl9pPr indent="-298450" lvl="8" marL="4114800" rtl="0">
              <a:lnSpc>
                <a:spcPct val="130000"/>
              </a:lnSpc>
              <a:spcBef>
                <a:spcPts val="0"/>
              </a:spcBef>
              <a:spcAft>
                <a:spcPts val="0"/>
              </a:spcAft>
              <a:buClr>
                <a:srgbClr val="5F6368"/>
              </a:buClr>
              <a:buSzPts val="1100"/>
              <a:buChar char="■"/>
              <a:defRPr sz="1100">
                <a:solidFill>
                  <a:srgbClr val="5F6368"/>
                </a:solidFill>
              </a:defRPr>
            </a:lvl9pPr>
          </a:lstStyle>
          <a:p/>
        </p:txBody>
      </p:sp>
      <p:sp>
        <p:nvSpPr>
          <p:cNvPr id="396" name="Google Shape;396;p38"/>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97" name="Google Shape;397;p3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3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399" name="Google Shape;399;p3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00" name="Google Shape;400;p38"/>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01" name="Google Shape;401;p38"/>
          <p:cNvGrpSpPr/>
          <p:nvPr/>
        </p:nvGrpSpPr>
        <p:grpSpPr>
          <a:xfrm>
            <a:off x="8469122" y="4803781"/>
            <a:ext cx="420491" cy="137010"/>
            <a:chOff x="0" y="0"/>
            <a:chExt cx="2077525" cy="676925"/>
          </a:xfrm>
        </p:grpSpPr>
        <p:sp>
          <p:nvSpPr>
            <p:cNvPr id="402" name="Google Shape;402;p3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3" name="Google Shape;403;p3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4" name="Google Shape;404;p3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5" name="Google Shape;405;p3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6" name="Google Shape;406;p3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7" name="Google Shape;407;p3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408" name="Shape 408"/>
        <p:cNvGrpSpPr/>
        <p:nvPr/>
      </p:nvGrpSpPr>
      <p:grpSpPr>
        <a:xfrm>
          <a:off x="0" y="0"/>
          <a:ext cx="0" cy="0"/>
          <a:chOff x="0" y="0"/>
          <a:chExt cx="0" cy="0"/>
        </a:xfrm>
      </p:grpSpPr>
      <p:sp>
        <p:nvSpPr>
          <p:cNvPr id="409" name="Google Shape;409;p3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3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411" name="Google Shape;411;p3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12" name="Google Shape;412;p39"/>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13" name="Google Shape;413;p39"/>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14" name="Google Shape;414;p39"/>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15" name="Google Shape;415;p39"/>
          <p:cNvGrpSpPr/>
          <p:nvPr/>
        </p:nvGrpSpPr>
        <p:grpSpPr>
          <a:xfrm>
            <a:off x="8469122" y="4803781"/>
            <a:ext cx="420491" cy="137010"/>
            <a:chOff x="0" y="0"/>
            <a:chExt cx="2077525" cy="676925"/>
          </a:xfrm>
        </p:grpSpPr>
        <p:sp>
          <p:nvSpPr>
            <p:cNvPr id="416" name="Google Shape;416;p3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7" name="Google Shape;417;p3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8" name="Google Shape;418;p3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9" name="Google Shape;419;p3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0" name="Google Shape;420;p3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1" name="Google Shape;421;p3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422" name="Shape 422"/>
        <p:cNvGrpSpPr/>
        <p:nvPr/>
      </p:nvGrpSpPr>
      <p:grpSpPr>
        <a:xfrm>
          <a:off x="0" y="0"/>
          <a:ext cx="0" cy="0"/>
          <a:chOff x="0" y="0"/>
          <a:chExt cx="0" cy="0"/>
        </a:xfrm>
      </p:grpSpPr>
      <p:sp>
        <p:nvSpPr>
          <p:cNvPr id="423" name="Google Shape;423;p4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4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425" name="Google Shape;425;p4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26" name="Google Shape;426;p40"/>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27" name="Google Shape;427;p40"/>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28" name="Google Shape;428;p40"/>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29" name="Google Shape;429;p40"/>
          <p:cNvGrpSpPr/>
          <p:nvPr/>
        </p:nvGrpSpPr>
        <p:grpSpPr>
          <a:xfrm>
            <a:off x="8469122" y="4803781"/>
            <a:ext cx="420491" cy="137010"/>
            <a:chOff x="0" y="0"/>
            <a:chExt cx="2077525" cy="676925"/>
          </a:xfrm>
        </p:grpSpPr>
        <p:sp>
          <p:nvSpPr>
            <p:cNvPr id="430" name="Google Shape;430;p4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1" name="Google Shape;431;p4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2" name="Google Shape;432;p4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3" name="Google Shape;433;p4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4" name="Google Shape;434;p4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5" name="Google Shape;435;p4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39" name="Shape 39"/>
        <p:cNvGrpSpPr/>
        <p:nvPr/>
      </p:nvGrpSpPr>
      <p:grpSpPr>
        <a:xfrm>
          <a:off x="0" y="0"/>
          <a:ext cx="0" cy="0"/>
          <a:chOff x="0" y="0"/>
          <a:chExt cx="0" cy="0"/>
        </a:xfrm>
      </p:grpSpPr>
      <p:pic>
        <p:nvPicPr>
          <p:cNvPr id="40" name="Google Shape;40;p5"/>
          <p:cNvPicPr preferRelativeResize="0"/>
          <p:nvPr/>
        </p:nvPicPr>
        <p:blipFill rotWithShape="1">
          <a:blip r:embed="rId2">
            <a:alphaModFix/>
          </a:blip>
          <a:srcRect b="0" l="0" r="-4481" t="0"/>
          <a:stretch/>
        </p:blipFill>
        <p:spPr>
          <a:xfrm>
            <a:off x="522575" y="319550"/>
            <a:ext cx="772876" cy="239400"/>
          </a:xfrm>
          <a:prstGeom prst="rect">
            <a:avLst/>
          </a:prstGeom>
          <a:noFill/>
          <a:ln>
            <a:noFill/>
          </a:ln>
        </p:spPr>
      </p:pic>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436" name="Shape 436"/>
        <p:cNvGrpSpPr/>
        <p:nvPr/>
      </p:nvGrpSpPr>
      <p:grpSpPr>
        <a:xfrm>
          <a:off x="0" y="0"/>
          <a:ext cx="0" cy="0"/>
          <a:chOff x="0" y="0"/>
          <a:chExt cx="0" cy="0"/>
        </a:xfrm>
      </p:grpSpPr>
      <p:pic>
        <p:nvPicPr>
          <p:cNvPr id="437" name="Google Shape;437;p41"/>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438" name="Shape 438"/>
        <p:cNvGrpSpPr/>
        <p:nvPr/>
      </p:nvGrpSpPr>
      <p:grpSpPr>
        <a:xfrm>
          <a:off x="0" y="0"/>
          <a:ext cx="0" cy="0"/>
          <a:chOff x="0" y="0"/>
          <a:chExt cx="0" cy="0"/>
        </a:xfrm>
      </p:grpSpPr>
      <p:pic>
        <p:nvPicPr>
          <p:cNvPr id="439" name="Google Shape;439;p42"/>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440" name="Shape 440"/>
        <p:cNvGrpSpPr/>
        <p:nvPr/>
      </p:nvGrpSpPr>
      <p:grpSpPr>
        <a:xfrm>
          <a:off x="0" y="0"/>
          <a:ext cx="0" cy="0"/>
          <a:chOff x="0" y="0"/>
          <a:chExt cx="0" cy="0"/>
        </a:xfrm>
      </p:grpSpPr>
      <p:pic>
        <p:nvPicPr>
          <p:cNvPr id="441" name="Google Shape;441;p43"/>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446" name="Shape 446"/>
        <p:cNvGrpSpPr/>
        <p:nvPr/>
      </p:nvGrpSpPr>
      <p:grpSpPr>
        <a:xfrm>
          <a:off x="0" y="0"/>
          <a:ext cx="0" cy="0"/>
          <a:chOff x="0" y="0"/>
          <a:chExt cx="0" cy="0"/>
        </a:xfrm>
      </p:grpSpPr>
      <p:sp>
        <p:nvSpPr>
          <p:cNvPr id="447" name="Google Shape;447;p4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400"/>
              <a:buFont typeface="Arial"/>
              <a:buNone/>
            </a:pPr>
            <a:r>
              <a:rPr lang="en">
                <a:solidFill>
                  <a:srgbClr val="FFFFFF"/>
                </a:solidFill>
                <a:latin typeface="Google Sans Medium"/>
                <a:ea typeface="Google Sans Medium"/>
                <a:cs typeface="Google Sans Medium"/>
                <a:sym typeface="Google Sans Medium"/>
              </a:rPr>
              <a:t>INSTRUCTIONS FOR THE PRESENTER ONLY.  THIS SLIDE SHOULD BE HIDDEN.</a:t>
            </a:r>
            <a:endParaRPr b="0" i="0" sz="1400" u="none" cap="none" strike="noStrike">
              <a:solidFill>
                <a:srgbClr val="FFFFFF"/>
              </a:solidFill>
              <a:latin typeface="Google Sans Medium"/>
              <a:ea typeface="Google Sans Medium"/>
              <a:cs typeface="Google Sans Medium"/>
              <a:sym typeface="Google Sans Medium"/>
            </a:endParaRPr>
          </a:p>
        </p:txBody>
      </p:sp>
      <p:sp>
        <p:nvSpPr>
          <p:cNvPr id="448" name="Google Shape;448;p4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449" name="Google Shape;449;p45"/>
          <p:cNvSpPr/>
          <p:nvPr/>
        </p:nvSpPr>
        <p:spPr>
          <a:xfrm>
            <a:off x="11179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450" name="Google Shape;450;p45"/>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451" name="Google Shape;451;p45"/>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452" name="Google Shape;452;p45"/>
          <p:cNvGrpSpPr/>
          <p:nvPr/>
        </p:nvGrpSpPr>
        <p:grpSpPr>
          <a:xfrm>
            <a:off x="8469122" y="4803781"/>
            <a:ext cx="420491" cy="137010"/>
            <a:chOff x="0" y="0"/>
            <a:chExt cx="2077525" cy="676925"/>
          </a:xfrm>
        </p:grpSpPr>
        <p:sp>
          <p:nvSpPr>
            <p:cNvPr id="453" name="Google Shape;453;p4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4" name="Google Shape;454;p4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5" name="Google Shape;455;p4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6" name="Google Shape;456;p4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7" name="Google Shape;457;p4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8" name="Google Shape;458;p4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459" name="Shape 459"/>
        <p:cNvGrpSpPr/>
        <p:nvPr/>
      </p:nvGrpSpPr>
      <p:grpSpPr>
        <a:xfrm>
          <a:off x="0" y="0"/>
          <a:ext cx="0" cy="0"/>
          <a:chOff x="0" y="0"/>
          <a:chExt cx="0" cy="0"/>
        </a:xfrm>
      </p:grpSpPr>
      <p:sp>
        <p:nvSpPr>
          <p:cNvPr id="460" name="Google Shape;460;p4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461" name="Google Shape;461;p46"/>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462" name="Google Shape;462;p46"/>
          <p:cNvGrpSpPr/>
          <p:nvPr/>
        </p:nvGrpSpPr>
        <p:grpSpPr>
          <a:xfrm>
            <a:off x="8469122" y="4803781"/>
            <a:ext cx="420491" cy="137010"/>
            <a:chOff x="0" y="0"/>
            <a:chExt cx="2077525" cy="676925"/>
          </a:xfrm>
        </p:grpSpPr>
        <p:sp>
          <p:nvSpPr>
            <p:cNvPr id="463" name="Google Shape;463;p4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4" name="Google Shape;464;p4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5" name="Google Shape;465;p4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6" name="Google Shape;466;p4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7" name="Google Shape;467;p4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8" name="Google Shape;468;p4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69" name="Google Shape;469;p4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470" name="Shape 470"/>
        <p:cNvGrpSpPr/>
        <p:nvPr/>
      </p:nvGrpSpPr>
      <p:grpSpPr>
        <a:xfrm>
          <a:off x="0" y="0"/>
          <a:ext cx="0" cy="0"/>
          <a:chOff x="0" y="0"/>
          <a:chExt cx="0" cy="0"/>
        </a:xfrm>
      </p:grpSpPr>
      <p:sp>
        <p:nvSpPr>
          <p:cNvPr id="471" name="Google Shape;471;p47"/>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472" name="Google Shape;472;p4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473" name="Google Shape;473;p4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474" name="Google Shape;474;p4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pic>
        <p:nvPicPr>
          <p:cNvPr id="475" name="Google Shape;475;p4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476" name="Shape 476"/>
        <p:cNvGrpSpPr/>
        <p:nvPr/>
      </p:nvGrpSpPr>
      <p:grpSpPr>
        <a:xfrm>
          <a:off x="0" y="0"/>
          <a:ext cx="0" cy="0"/>
          <a:chOff x="0" y="0"/>
          <a:chExt cx="0" cy="0"/>
        </a:xfrm>
      </p:grpSpPr>
      <p:pic>
        <p:nvPicPr>
          <p:cNvPr id="477" name="Google Shape;477;p48"/>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78" name="Shape 478"/>
        <p:cNvGrpSpPr/>
        <p:nvPr/>
      </p:nvGrpSpPr>
      <p:grpSpPr>
        <a:xfrm>
          <a:off x="0" y="0"/>
          <a:ext cx="0" cy="0"/>
          <a:chOff x="0" y="0"/>
          <a:chExt cx="0" cy="0"/>
        </a:xfrm>
      </p:grpSpPr>
      <p:sp>
        <p:nvSpPr>
          <p:cNvPr id="479" name="Google Shape;479;p49"/>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80" name="Google Shape;480;p4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81" name="Google Shape;481;p49"/>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82" name="Google Shape;482;p49"/>
          <p:cNvGrpSpPr/>
          <p:nvPr/>
        </p:nvGrpSpPr>
        <p:grpSpPr>
          <a:xfrm>
            <a:off x="8469122" y="4803781"/>
            <a:ext cx="420491" cy="137010"/>
            <a:chOff x="0" y="0"/>
            <a:chExt cx="2077525" cy="676925"/>
          </a:xfrm>
        </p:grpSpPr>
        <p:sp>
          <p:nvSpPr>
            <p:cNvPr id="483" name="Google Shape;483;p4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4" name="Google Shape;484;p4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5" name="Google Shape;485;p4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6" name="Google Shape;486;p4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7" name="Google Shape;487;p4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8" name="Google Shape;488;p4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llar/Product Layout - Blue">
  <p:cSld name="TITLE_2_4">
    <p:spTree>
      <p:nvGrpSpPr>
        <p:cNvPr id="489" name="Shape 489"/>
        <p:cNvGrpSpPr/>
        <p:nvPr/>
      </p:nvGrpSpPr>
      <p:grpSpPr>
        <a:xfrm>
          <a:off x="0" y="0"/>
          <a:ext cx="0" cy="0"/>
          <a:chOff x="0" y="0"/>
          <a:chExt cx="0" cy="0"/>
        </a:xfrm>
      </p:grpSpPr>
      <p:sp>
        <p:nvSpPr>
          <p:cNvPr id="490" name="Google Shape;490;p5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91" name="Google Shape;491;p50"/>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92" name="Google Shape;492;p50"/>
          <p:cNvGrpSpPr/>
          <p:nvPr/>
        </p:nvGrpSpPr>
        <p:grpSpPr>
          <a:xfrm>
            <a:off x="8469122" y="4803781"/>
            <a:ext cx="420491" cy="137010"/>
            <a:chOff x="0" y="0"/>
            <a:chExt cx="2077525" cy="676925"/>
          </a:xfrm>
        </p:grpSpPr>
        <p:sp>
          <p:nvSpPr>
            <p:cNvPr id="493" name="Google Shape;493;p5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4" name="Google Shape;494;p5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5" name="Google Shape;495;p5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6" name="Google Shape;496;p5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7" name="Google Shape;497;p5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8" name="Google Shape;498;p5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99" name="Google Shape;499;p5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00" name="Google Shape;500;p50"/>
          <p:cNvSpPr/>
          <p:nvPr>
            <p:ph idx="2" type="pic"/>
          </p:nvPr>
        </p:nvSpPr>
        <p:spPr>
          <a:xfrm>
            <a:off x="801850" y="1413550"/>
            <a:ext cx="964500" cy="964500"/>
          </a:xfrm>
          <a:prstGeom prst="ellipse">
            <a:avLst/>
          </a:prstGeom>
          <a:noFill/>
          <a:ln>
            <a:noFill/>
          </a:ln>
        </p:spPr>
      </p:sp>
      <p:sp>
        <p:nvSpPr>
          <p:cNvPr id="501" name="Google Shape;501;p50"/>
          <p:cNvSpPr/>
          <p:nvPr>
            <p:ph idx="3" type="pic"/>
          </p:nvPr>
        </p:nvSpPr>
        <p:spPr>
          <a:xfrm>
            <a:off x="3022600" y="1413550"/>
            <a:ext cx="964500" cy="964500"/>
          </a:xfrm>
          <a:prstGeom prst="ellipse">
            <a:avLst/>
          </a:prstGeom>
          <a:noFill/>
          <a:ln>
            <a:noFill/>
          </a:ln>
        </p:spPr>
      </p:sp>
      <p:sp>
        <p:nvSpPr>
          <p:cNvPr id="502" name="Google Shape;502;p50"/>
          <p:cNvSpPr/>
          <p:nvPr>
            <p:ph idx="4" type="pic"/>
          </p:nvPr>
        </p:nvSpPr>
        <p:spPr>
          <a:xfrm>
            <a:off x="5243350" y="1413550"/>
            <a:ext cx="964500" cy="964500"/>
          </a:xfrm>
          <a:prstGeom prst="ellipse">
            <a:avLst/>
          </a:prstGeom>
          <a:noFill/>
          <a:ln>
            <a:noFill/>
          </a:ln>
        </p:spPr>
      </p:sp>
      <p:sp>
        <p:nvSpPr>
          <p:cNvPr id="503" name="Google Shape;503;p50"/>
          <p:cNvSpPr/>
          <p:nvPr>
            <p:ph idx="5" type="pic"/>
          </p:nvPr>
        </p:nvSpPr>
        <p:spPr>
          <a:xfrm>
            <a:off x="7464100" y="1413550"/>
            <a:ext cx="964500" cy="964500"/>
          </a:xfrm>
          <a:prstGeom prst="ellipse">
            <a:avLst/>
          </a:prstGeom>
          <a:noFill/>
          <a:ln>
            <a:noFill/>
          </a:ln>
        </p:spPr>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04" name="Shape 504"/>
        <p:cNvGrpSpPr/>
        <p:nvPr/>
      </p:nvGrpSpPr>
      <p:grpSpPr>
        <a:xfrm>
          <a:off x="0" y="0"/>
          <a:ext cx="0" cy="0"/>
          <a:chOff x="0" y="0"/>
          <a:chExt cx="0" cy="0"/>
        </a:xfrm>
      </p:grpSpPr>
      <p:sp>
        <p:nvSpPr>
          <p:cNvPr id="505" name="Google Shape;505;p5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06" name="Google Shape;506;p5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07" name="Google Shape;507;p5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08" name="Google Shape;508;p5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09" name="Google Shape;509;p51"/>
          <p:cNvGrpSpPr/>
          <p:nvPr/>
        </p:nvGrpSpPr>
        <p:grpSpPr>
          <a:xfrm>
            <a:off x="8469122" y="4803781"/>
            <a:ext cx="420491" cy="137010"/>
            <a:chOff x="0" y="0"/>
            <a:chExt cx="2077525" cy="676925"/>
          </a:xfrm>
        </p:grpSpPr>
        <p:sp>
          <p:nvSpPr>
            <p:cNvPr id="510" name="Google Shape;510;p5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1" name="Google Shape;511;p5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2" name="Google Shape;512;p5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3" name="Google Shape;513;p5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4" name="Google Shape;514;p5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5" name="Google Shape;515;p5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516" name="Google Shape;516;p5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1" name="Shape 41"/>
        <p:cNvGrpSpPr/>
        <p:nvPr/>
      </p:nvGrpSpPr>
      <p:grpSpPr>
        <a:xfrm>
          <a:off x="0" y="0"/>
          <a:ext cx="0" cy="0"/>
          <a:chOff x="0" y="0"/>
          <a:chExt cx="0" cy="0"/>
        </a:xfrm>
      </p:grpSpPr>
      <p:sp>
        <p:nvSpPr>
          <p:cNvPr id="42" name="Google Shape;42;p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3" name="Google Shape;43;p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44" name="Google Shape;44;p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5" name="Google Shape;45;p6"/>
          <p:cNvGrpSpPr/>
          <p:nvPr/>
        </p:nvGrpSpPr>
        <p:grpSpPr>
          <a:xfrm>
            <a:off x="8469122" y="4803781"/>
            <a:ext cx="420491" cy="137010"/>
            <a:chOff x="0" y="0"/>
            <a:chExt cx="2077525" cy="676925"/>
          </a:xfrm>
        </p:grpSpPr>
        <p:sp>
          <p:nvSpPr>
            <p:cNvPr id="46" name="Google Shape;46;p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7" name="Google Shape;47;p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 name="Google Shape;48;p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 name="Google Shape;49;p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0" name="Google Shape;50;p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 name="Google Shape;51;p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517" name="Shape 517"/>
        <p:cNvGrpSpPr/>
        <p:nvPr/>
      </p:nvGrpSpPr>
      <p:grpSpPr>
        <a:xfrm>
          <a:off x="0" y="0"/>
          <a:ext cx="0" cy="0"/>
          <a:chOff x="0" y="0"/>
          <a:chExt cx="0" cy="0"/>
        </a:xfrm>
      </p:grpSpPr>
      <p:sp>
        <p:nvSpPr>
          <p:cNvPr id="518" name="Google Shape;518;p5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19" name="Google Shape;519;p5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20" name="Google Shape;520;p5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21" name="Google Shape;521;p5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22" name="Google Shape;522;p5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523" name="Google Shape;523;p52"/>
          <p:cNvGrpSpPr/>
          <p:nvPr/>
        </p:nvGrpSpPr>
        <p:grpSpPr>
          <a:xfrm>
            <a:off x="8469122" y="4803781"/>
            <a:ext cx="420491" cy="137010"/>
            <a:chOff x="0" y="0"/>
            <a:chExt cx="2077525" cy="676925"/>
          </a:xfrm>
        </p:grpSpPr>
        <p:sp>
          <p:nvSpPr>
            <p:cNvPr id="524" name="Google Shape;524;p5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5" name="Google Shape;525;p5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6" name="Google Shape;526;p5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7" name="Google Shape;527;p5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8" name="Google Shape;528;p5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9" name="Google Shape;529;p5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530" name="Shape 530"/>
        <p:cNvGrpSpPr/>
        <p:nvPr/>
      </p:nvGrpSpPr>
      <p:grpSpPr>
        <a:xfrm>
          <a:off x="0" y="0"/>
          <a:ext cx="0" cy="0"/>
          <a:chOff x="0" y="0"/>
          <a:chExt cx="0" cy="0"/>
        </a:xfrm>
      </p:grpSpPr>
      <p:grpSp>
        <p:nvGrpSpPr>
          <p:cNvPr id="531" name="Google Shape;531;p53"/>
          <p:cNvGrpSpPr/>
          <p:nvPr/>
        </p:nvGrpSpPr>
        <p:grpSpPr>
          <a:xfrm>
            <a:off x="8469122" y="4803781"/>
            <a:ext cx="420491" cy="137010"/>
            <a:chOff x="0" y="0"/>
            <a:chExt cx="2077525" cy="676925"/>
          </a:xfrm>
        </p:grpSpPr>
        <p:sp>
          <p:nvSpPr>
            <p:cNvPr id="532" name="Google Shape;532;p5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3" name="Google Shape;533;p5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4" name="Google Shape;534;p5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5" name="Google Shape;535;p5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6" name="Google Shape;536;p5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7" name="Google Shape;537;p5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538" name="Shape 538"/>
        <p:cNvGrpSpPr/>
        <p:nvPr/>
      </p:nvGrpSpPr>
      <p:grpSpPr>
        <a:xfrm>
          <a:off x="0" y="0"/>
          <a:ext cx="0" cy="0"/>
          <a:chOff x="0" y="0"/>
          <a:chExt cx="0" cy="0"/>
        </a:xfrm>
      </p:grpSpPr>
      <p:sp>
        <p:nvSpPr>
          <p:cNvPr id="539" name="Google Shape;539;p54"/>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40" name="Google Shape;540;p5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41" name="Google Shape;541;p5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42" name="Google Shape;542;p5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43" name="Google Shape;543;p5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544" name="Shape 544"/>
        <p:cNvGrpSpPr/>
        <p:nvPr/>
      </p:nvGrpSpPr>
      <p:grpSpPr>
        <a:xfrm>
          <a:off x="0" y="0"/>
          <a:ext cx="0" cy="0"/>
          <a:chOff x="0" y="0"/>
          <a:chExt cx="0" cy="0"/>
        </a:xfrm>
      </p:grpSpPr>
      <p:sp>
        <p:nvSpPr>
          <p:cNvPr id="545" name="Google Shape;545;p55"/>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46" name="Google Shape;546;p5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47" name="Google Shape;547;p55"/>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48" name="Google Shape;548;p55"/>
          <p:cNvGrpSpPr/>
          <p:nvPr/>
        </p:nvGrpSpPr>
        <p:grpSpPr>
          <a:xfrm>
            <a:off x="8469122" y="4803781"/>
            <a:ext cx="420491" cy="137010"/>
            <a:chOff x="0" y="0"/>
            <a:chExt cx="2077525" cy="676925"/>
          </a:xfrm>
        </p:grpSpPr>
        <p:sp>
          <p:nvSpPr>
            <p:cNvPr id="549" name="Google Shape;549;p5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0" name="Google Shape;550;p5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1" name="Google Shape;551;p5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2" name="Google Shape;552;p5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3" name="Google Shape;553;p5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4" name="Google Shape;554;p5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555" name="Shape 555"/>
        <p:cNvGrpSpPr/>
        <p:nvPr/>
      </p:nvGrpSpPr>
      <p:grpSpPr>
        <a:xfrm>
          <a:off x="0" y="0"/>
          <a:ext cx="0" cy="0"/>
          <a:chOff x="0" y="0"/>
          <a:chExt cx="0" cy="0"/>
        </a:xfrm>
      </p:grpSpPr>
      <p:sp>
        <p:nvSpPr>
          <p:cNvPr id="556" name="Google Shape;556;p5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5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558" name="Google Shape;558;p5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59" name="Google Shape;559;p56"/>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60" name="Google Shape;560;p56"/>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61" name="Google Shape;561;p56"/>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562" name="Google Shape;562;p56"/>
          <p:cNvGrpSpPr/>
          <p:nvPr/>
        </p:nvGrpSpPr>
        <p:grpSpPr>
          <a:xfrm>
            <a:off x="8469122" y="4803781"/>
            <a:ext cx="420491" cy="137010"/>
            <a:chOff x="0" y="0"/>
            <a:chExt cx="2077525" cy="676925"/>
          </a:xfrm>
        </p:grpSpPr>
        <p:sp>
          <p:nvSpPr>
            <p:cNvPr id="563" name="Google Shape;563;p5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4" name="Google Shape;564;p5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5" name="Google Shape;565;p5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6" name="Google Shape;566;p5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7" name="Google Shape;567;p5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8" name="Google Shape;568;p5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569" name="Shape 569"/>
        <p:cNvGrpSpPr/>
        <p:nvPr/>
      </p:nvGrpSpPr>
      <p:grpSpPr>
        <a:xfrm>
          <a:off x="0" y="0"/>
          <a:ext cx="0" cy="0"/>
          <a:chOff x="0" y="0"/>
          <a:chExt cx="0" cy="0"/>
        </a:xfrm>
      </p:grpSpPr>
      <p:sp>
        <p:nvSpPr>
          <p:cNvPr id="570" name="Google Shape;570;p57"/>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71" name="Google Shape;571;p5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72" name="Google Shape;572;p5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73" name="Google Shape;573;p5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74" name="Google Shape;574;p5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575" name="Shape 575"/>
        <p:cNvGrpSpPr/>
        <p:nvPr/>
      </p:nvGrpSpPr>
      <p:grpSpPr>
        <a:xfrm>
          <a:off x="0" y="0"/>
          <a:ext cx="0" cy="0"/>
          <a:chOff x="0" y="0"/>
          <a:chExt cx="0" cy="0"/>
        </a:xfrm>
      </p:grpSpPr>
      <p:sp>
        <p:nvSpPr>
          <p:cNvPr id="576" name="Google Shape;576;p58"/>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77" name="Google Shape;577;p5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78" name="Google Shape;578;p5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79" name="Google Shape;579;p58"/>
          <p:cNvGrpSpPr/>
          <p:nvPr/>
        </p:nvGrpSpPr>
        <p:grpSpPr>
          <a:xfrm>
            <a:off x="8469122" y="4803781"/>
            <a:ext cx="420491" cy="137010"/>
            <a:chOff x="0" y="0"/>
            <a:chExt cx="2077525" cy="676925"/>
          </a:xfrm>
        </p:grpSpPr>
        <p:sp>
          <p:nvSpPr>
            <p:cNvPr id="580" name="Google Shape;580;p5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1" name="Google Shape;581;p5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2" name="Google Shape;582;p5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3" name="Google Shape;583;p5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4" name="Google Shape;584;p5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5" name="Google Shape;585;p5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586" name="Shape 586"/>
        <p:cNvGrpSpPr/>
        <p:nvPr/>
      </p:nvGrpSpPr>
      <p:grpSpPr>
        <a:xfrm>
          <a:off x="0" y="0"/>
          <a:ext cx="0" cy="0"/>
          <a:chOff x="0" y="0"/>
          <a:chExt cx="0" cy="0"/>
        </a:xfrm>
      </p:grpSpPr>
      <p:sp>
        <p:nvSpPr>
          <p:cNvPr id="587" name="Google Shape;587;p59"/>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88" name="Google Shape;588;p59"/>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89" name="Google Shape;589;p59"/>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90" name="Google Shape;590;p59"/>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91" name="Google Shape;591;p59"/>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592" name="Shape 592"/>
        <p:cNvGrpSpPr/>
        <p:nvPr/>
      </p:nvGrpSpPr>
      <p:grpSpPr>
        <a:xfrm>
          <a:off x="0" y="0"/>
          <a:ext cx="0" cy="0"/>
          <a:chOff x="0" y="0"/>
          <a:chExt cx="0" cy="0"/>
        </a:xfrm>
      </p:grpSpPr>
      <p:sp>
        <p:nvSpPr>
          <p:cNvPr id="593" name="Google Shape;593;p6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94" name="Google Shape;594;p6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95" name="Google Shape;595;p6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96" name="Google Shape;596;p60"/>
          <p:cNvGrpSpPr/>
          <p:nvPr/>
        </p:nvGrpSpPr>
        <p:grpSpPr>
          <a:xfrm>
            <a:off x="8469122" y="4803781"/>
            <a:ext cx="420491" cy="137010"/>
            <a:chOff x="0" y="0"/>
            <a:chExt cx="2077525" cy="676925"/>
          </a:xfrm>
        </p:grpSpPr>
        <p:sp>
          <p:nvSpPr>
            <p:cNvPr id="597" name="Google Shape;597;p6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8" name="Google Shape;598;p6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9" name="Google Shape;599;p6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0" name="Google Shape;600;p6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1" name="Google Shape;601;p6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2" name="Google Shape;602;p6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603" name="Shape 603"/>
        <p:cNvGrpSpPr/>
        <p:nvPr/>
      </p:nvGrpSpPr>
      <p:grpSpPr>
        <a:xfrm>
          <a:off x="0" y="0"/>
          <a:ext cx="0" cy="0"/>
          <a:chOff x="0" y="0"/>
          <a:chExt cx="0" cy="0"/>
        </a:xfrm>
      </p:grpSpPr>
      <p:sp>
        <p:nvSpPr>
          <p:cNvPr id="604" name="Google Shape;604;p61"/>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05" name="Google Shape;605;p61"/>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06" name="Google Shape;606;p6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6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08" name="Google Shape;608;p6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09" name="Google Shape;609;p61"/>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10" name="Google Shape;610;p61"/>
          <p:cNvGrpSpPr/>
          <p:nvPr/>
        </p:nvGrpSpPr>
        <p:grpSpPr>
          <a:xfrm>
            <a:off x="8469122" y="4803781"/>
            <a:ext cx="420491" cy="137010"/>
            <a:chOff x="0" y="0"/>
            <a:chExt cx="2077525" cy="676925"/>
          </a:xfrm>
        </p:grpSpPr>
        <p:sp>
          <p:nvSpPr>
            <p:cNvPr id="611" name="Google Shape;611;p6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2" name="Google Shape;612;p6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3" name="Google Shape;613;p6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4" name="Google Shape;614;p6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5" name="Google Shape;615;p6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6" name="Google Shape;616;p6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2" name="Shape 52"/>
        <p:cNvGrpSpPr/>
        <p:nvPr/>
      </p:nvGrpSpPr>
      <p:grpSpPr>
        <a:xfrm>
          <a:off x="0" y="0"/>
          <a:ext cx="0" cy="0"/>
          <a:chOff x="0" y="0"/>
          <a:chExt cx="0" cy="0"/>
        </a:xfrm>
      </p:grpSpPr>
      <p:sp>
        <p:nvSpPr>
          <p:cNvPr id="53" name="Google Shape;53;p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4" name="Google Shape;54;p7"/>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5" name="Google Shape;55;p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56" name="Google Shape;56;p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7" name="Google Shape;57;p7"/>
          <p:cNvGrpSpPr/>
          <p:nvPr/>
        </p:nvGrpSpPr>
        <p:grpSpPr>
          <a:xfrm>
            <a:off x="8469122" y="4803781"/>
            <a:ext cx="420491" cy="137010"/>
            <a:chOff x="0" y="0"/>
            <a:chExt cx="2077525" cy="676925"/>
          </a:xfrm>
        </p:grpSpPr>
        <p:sp>
          <p:nvSpPr>
            <p:cNvPr id="58" name="Google Shape;58;p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 name="Google Shape;59;p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 name="Google Shape;60;p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 name="Google Shape;61;p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 name="Google Shape;62;p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 name="Google Shape;63;p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4" name="Google Shape;64;p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617" name="Shape 617"/>
        <p:cNvGrpSpPr/>
        <p:nvPr/>
      </p:nvGrpSpPr>
      <p:grpSpPr>
        <a:xfrm>
          <a:off x="0" y="0"/>
          <a:ext cx="0" cy="0"/>
          <a:chOff x="0" y="0"/>
          <a:chExt cx="0" cy="0"/>
        </a:xfrm>
      </p:grpSpPr>
      <p:sp>
        <p:nvSpPr>
          <p:cNvPr id="618" name="Google Shape;618;p6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 name="Google Shape;619;p6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20" name="Google Shape;620;p62"/>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21" name="Google Shape;621;p6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22" name="Google Shape;622;p6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23" name="Google Shape;623;p6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24" name="Google Shape;624;p62"/>
          <p:cNvGrpSpPr/>
          <p:nvPr/>
        </p:nvGrpSpPr>
        <p:grpSpPr>
          <a:xfrm>
            <a:off x="8469122" y="4803781"/>
            <a:ext cx="420491" cy="137010"/>
            <a:chOff x="0" y="0"/>
            <a:chExt cx="2077525" cy="676925"/>
          </a:xfrm>
        </p:grpSpPr>
        <p:sp>
          <p:nvSpPr>
            <p:cNvPr id="625" name="Google Shape;625;p6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6" name="Google Shape;626;p6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7" name="Google Shape;627;p6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8" name="Google Shape;628;p6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9" name="Google Shape;629;p6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0" name="Google Shape;630;p6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631" name="Shape 631"/>
        <p:cNvGrpSpPr/>
        <p:nvPr/>
      </p:nvGrpSpPr>
      <p:grpSpPr>
        <a:xfrm>
          <a:off x="0" y="0"/>
          <a:ext cx="0" cy="0"/>
          <a:chOff x="0" y="0"/>
          <a:chExt cx="0" cy="0"/>
        </a:xfrm>
      </p:grpSpPr>
      <p:sp>
        <p:nvSpPr>
          <p:cNvPr id="632" name="Google Shape;632;p6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 name="Google Shape;633;p6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634" name="Google Shape;634;p63"/>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35" name="Google Shape;635;p63"/>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36" name="Google Shape;636;p63"/>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37" name="Google Shape;637;p63"/>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38" name="Google Shape;638;p63"/>
          <p:cNvGrpSpPr/>
          <p:nvPr/>
        </p:nvGrpSpPr>
        <p:grpSpPr>
          <a:xfrm>
            <a:off x="8469122" y="4803781"/>
            <a:ext cx="420491" cy="137010"/>
            <a:chOff x="0" y="0"/>
            <a:chExt cx="2077525" cy="676925"/>
          </a:xfrm>
        </p:grpSpPr>
        <p:sp>
          <p:nvSpPr>
            <p:cNvPr id="639" name="Google Shape;639;p6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0" name="Google Shape;640;p6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1" name="Google Shape;641;p6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2" name="Google Shape;642;p6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3" name="Google Shape;643;p6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4" name="Google Shape;644;p6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645" name="Shape 645"/>
        <p:cNvGrpSpPr/>
        <p:nvPr/>
      </p:nvGrpSpPr>
      <p:grpSpPr>
        <a:xfrm>
          <a:off x="0" y="0"/>
          <a:ext cx="0" cy="0"/>
          <a:chOff x="0" y="0"/>
          <a:chExt cx="0" cy="0"/>
        </a:xfrm>
      </p:grpSpPr>
      <p:sp>
        <p:nvSpPr>
          <p:cNvPr id="646" name="Google Shape;646;p64"/>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47" name="Google Shape;647;p6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48" name="Google Shape;648;p6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49" name="Google Shape;649;p6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0" name="Google Shape;650;p6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651" name="Shape 651"/>
        <p:cNvGrpSpPr/>
        <p:nvPr/>
      </p:nvGrpSpPr>
      <p:grpSpPr>
        <a:xfrm>
          <a:off x="0" y="0"/>
          <a:ext cx="0" cy="0"/>
          <a:chOff x="0" y="0"/>
          <a:chExt cx="0" cy="0"/>
        </a:xfrm>
      </p:grpSpPr>
      <p:sp>
        <p:nvSpPr>
          <p:cNvPr id="652" name="Google Shape;652;p65"/>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53" name="Google Shape;653;p6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54" name="Google Shape;654;p6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55" name="Google Shape;655;p6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6" name="Google Shape;656;p6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657" name="Shape 657"/>
        <p:cNvGrpSpPr/>
        <p:nvPr/>
      </p:nvGrpSpPr>
      <p:grpSpPr>
        <a:xfrm>
          <a:off x="0" y="0"/>
          <a:ext cx="0" cy="0"/>
          <a:chOff x="0" y="0"/>
          <a:chExt cx="0" cy="0"/>
        </a:xfrm>
      </p:grpSpPr>
      <p:sp>
        <p:nvSpPr>
          <p:cNvPr id="658" name="Google Shape;658;p66"/>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59" name="Google Shape;659;p66"/>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60" name="Google Shape;660;p66"/>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61" name="Google Shape;661;p66"/>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62" name="Google Shape;662;p66"/>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663" name="Shape 663"/>
        <p:cNvGrpSpPr/>
        <p:nvPr/>
      </p:nvGrpSpPr>
      <p:grpSpPr>
        <a:xfrm>
          <a:off x="0" y="0"/>
          <a:ext cx="0" cy="0"/>
          <a:chOff x="0" y="0"/>
          <a:chExt cx="0" cy="0"/>
        </a:xfrm>
      </p:grpSpPr>
      <p:sp>
        <p:nvSpPr>
          <p:cNvPr id="664" name="Google Shape;664;p67"/>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65" name="Google Shape;665;p6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66" name="Google Shape;666;p6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67" name="Google Shape;667;p6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68" name="Google Shape;668;p6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669" name="Shape 669"/>
        <p:cNvGrpSpPr/>
        <p:nvPr/>
      </p:nvGrpSpPr>
      <p:grpSpPr>
        <a:xfrm>
          <a:off x="0" y="0"/>
          <a:ext cx="0" cy="0"/>
          <a:chOff x="0" y="0"/>
          <a:chExt cx="0" cy="0"/>
        </a:xfrm>
      </p:grpSpPr>
      <p:sp>
        <p:nvSpPr>
          <p:cNvPr id="670" name="Google Shape;670;p68"/>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71" name="Google Shape;671;p6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72" name="Google Shape;672;p68"/>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73" name="Google Shape;673;p68"/>
          <p:cNvGrpSpPr/>
          <p:nvPr/>
        </p:nvGrpSpPr>
        <p:grpSpPr>
          <a:xfrm>
            <a:off x="8469122" y="4803781"/>
            <a:ext cx="420491" cy="137010"/>
            <a:chOff x="0" y="0"/>
            <a:chExt cx="2077525" cy="676925"/>
          </a:xfrm>
        </p:grpSpPr>
        <p:sp>
          <p:nvSpPr>
            <p:cNvPr id="674" name="Google Shape;674;p6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5" name="Google Shape;675;p6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6" name="Google Shape;676;p6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7" name="Google Shape;677;p6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8" name="Google Shape;678;p6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9" name="Google Shape;679;p6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80" name="Google Shape;680;p68"/>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681" name="Google Shape;681;p68"/>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682" name="Shape 682"/>
        <p:cNvGrpSpPr/>
        <p:nvPr/>
      </p:nvGrpSpPr>
      <p:grpSpPr>
        <a:xfrm>
          <a:off x="0" y="0"/>
          <a:ext cx="0" cy="0"/>
          <a:chOff x="0" y="0"/>
          <a:chExt cx="0" cy="0"/>
        </a:xfrm>
      </p:grpSpPr>
      <p:sp>
        <p:nvSpPr>
          <p:cNvPr id="683" name="Google Shape;683;p69"/>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84" name="Google Shape;684;p6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85" name="Google Shape;685;p69"/>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86" name="Google Shape;686;p69"/>
          <p:cNvGrpSpPr/>
          <p:nvPr/>
        </p:nvGrpSpPr>
        <p:grpSpPr>
          <a:xfrm>
            <a:off x="8469122" y="4803781"/>
            <a:ext cx="420491" cy="137010"/>
            <a:chOff x="0" y="0"/>
            <a:chExt cx="2077525" cy="676925"/>
          </a:xfrm>
        </p:grpSpPr>
        <p:sp>
          <p:nvSpPr>
            <p:cNvPr id="687" name="Google Shape;687;p6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8" name="Google Shape;688;p6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9" name="Google Shape;689;p6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0" name="Google Shape;690;p6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1" name="Google Shape;691;p6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2" name="Google Shape;692;p6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693" name="Shape 693"/>
        <p:cNvGrpSpPr/>
        <p:nvPr/>
      </p:nvGrpSpPr>
      <p:grpSpPr>
        <a:xfrm>
          <a:off x="0" y="0"/>
          <a:ext cx="0" cy="0"/>
          <a:chOff x="0" y="0"/>
          <a:chExt cx="0" cy="0"/>
        </a:xfrm>
      </p:grpSpPr>
      <p:sp>
        <p:nvSpPr>
          <p:cNvPr id="694" name="Google Shape;694;p7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 name="Google Shape;695;p7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96" name="Google Shape;696;p7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97" name="Google Shape;697;p70"/>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98" name="Google Shape;698;p70"/>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99" name="Google Shape;699;p70"/>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00" name="Google Shape;700;p70"/>
          <p:cNvGrpSpPr/>
          <p:nvPr/>
        </p:nvGrpSpPr>
        <p:grpSpPr>
          <a:xfrm>
            <a:off x="8469122" y="4803781"/>
            <a:ext cx="420491" cy="137010"/>
            <a:chOff x="0" y="0"/>
            <a:chExt cx="2077525" cy="676925"/>
          </a:xfrm>
        </p:grpSpPr>
        <p:sp>
          <p:nvSpPr>
            <p:cNvPr id="701" name="Google Shape;701;p7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2" name="Google Shape;702;p7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3" name="Google Shape;703;p7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4" name="Google Shape;704;p7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5" name="Google Shape;705;p7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6" name="Google Shape;706;p7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707" name="Shape 707"/>
        <p:cNvGrpSpPr/>
        <p:nvPr/>
      </p:nvGrpSpPr>
      <p:grpSpPr>
        <a:xfrm>
          <a:off x="0" y="0"/>
          <a:ext cx="0" cy="0"/>
          <a:chOff x="0" y="0"/>
          <a:chExt cx="0" cy="0"/>
        </a:xfrm>
      </p:grpSpPr>
      <p:sp>
        <p:nvSpPr>
          <p:cNvPr id="708" name="Google Shape;708;p7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09" name="Google Shape;709;p7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10" name="Google Shape;710;p7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11" name="Google Shape;711;p7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12" name="Google Shape;712;p7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3" name="Google Shape;713;p71"/>
          <p:cNvGrpSpPr/>
          <p:nvPr/>
        </p:nvGrpSpPr>
        <p:grpSpPr>
          <a:xfrm>
            <a:off x="8469122" y="4803781"/>
            <a:ext cx="420491" cy="137010"/>
            <a:chOff x="0" y="0"/>
            <a:chExt cx="2077525" cy="676925"/>
          </a:xfrm>
        </p:grpSpPr>
        <p:sp>
          <p:nvSpPr>
            <p:cNvPr id="714" name="Google Shape;714;p7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5" name="Google Shape;715;p7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6" name="Google Shape;716;p7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7" name="Google Shape;717;p7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8" name="Google Shape;718;p7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9" name="Google Shape;719;p7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65" name="Shape 65"/>
        <p:cNvGrpSpPr/>
        <p:nvPr/>
      </p:nvGrpSpPr>
      <p:grpSpPr>
        <a:xfrm>
          <a:off x="0" y="0"/>
          <a:ext cx="0" cy="0"/>
          <a:chOff x="0" y="0"/>
          <a:chExt cx="0" cy="0"/>
        </a:xfrm>
      </p:grpSpPr>
      <p:sp>
        <p:nvSpPr>
          <p:cNvPr id="66" name="Google Shape;66;p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7" name="Google Shape;67;p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8" name="Google Shape;68;p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69" name="Google Shape;69;p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0" name="Google Shape;70;p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 name="Google Shape;71;p8"/>
          <p:cNvGrpSpPr/>
          <p:nvPr/>
        </p:nvGrpSpPr>
        <p:grpSpPr>
          <a:xfrm>
            <a:off x="8469122" y="4803781"/>
            <a:ext cx="420491" cy="137010"/>
            <a:chOff x="0" y="0"/>
            <a:chExt cx="2077525" cy="676925"/>
          </a:xfrm>
        </p:grpSpPr>
        <p:sp>
          <p:nvSpPr>
            <p:cNvPr id="72" name="Google Shape;72;p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 name="Google Shape;73;p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 name="Google Shape;74;p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 name="Google Shape;75;p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 name="Google Shape;76;p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 name="Google Shape;77;p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720" name="Shape 720"/>
        <p:cNvGrpSpPr/>
        <p:nvPr/>
      </p:nvGrpSpPr>
      <p:grpSpPr>
        <a:xfrm>
          <a:off x="0" y="0"/>
          <a:ext cx="0" cy="0"/>
          <a:chOff x="0" y="0"/>
          <a:chExt cx="0" cy="0"/>
        </a:xfrm>
      </p:grpSpPr>
      <p:sp>
        <p:nvSpPr>
          <p:cNvPr id="721" name="Google Shape;721;p7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22" name="Google Shape;722;p7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23" name="Google Shape;723;p7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24" name="Google Shape;724;p7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25" name="Google Shape;725;p7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26" name="Google Shape;726;p72"/>
          <p:cNvGrpSpPr/>
          <p:nvPr/>
        </p:nvGrpSpPr>
        <p:grpSpPr>
          <a:xfrm>
            <a:off x="8469122" y="4803781"/>
            <a:ext cx="420491" cy="137010"/>
            <a:chOff x="0" y="0"/>
            <a:chExt cx="2077525" cy="676925"/>
          </a:xfrm>
        </p:grpSpPr>
        <p:sp>
          <p:nvSpPr>
            <p:cNvPr id="727" name="Google Shape;727;p7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8" name="Google Shape;728;p7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9" name="Google Shape;729;p7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0" name="Google Shape;730;p7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1" name="Google Shape;731;p7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2" name="Google Shape;732;p7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733" name="Shape 733"/>
        <p:cNvGrpSpPr/>
        <p:nvPr/>
      </p:nvGrpSpPr>
      <p:grpSpPr>
        <a:xfrm>
          <a:off x="0" y="0"/>
          <a:ext cx="0" cy="0"/>
          <a:chOff x="0" y="0"/>
          <a:chExt cx="0" cy="0"/>
        </a:xfrm>
      </p:grpSpPr>
      <p:sp>
        <p:nvSpPr>
          <p:cNvPr id="734" name="Google Shape;734;p73"/>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35" name="Google Shape;735;p73"/>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36" name="Google Shape;736;p7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37" name="Google Shape;737;p7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38" name="Google Shape;738;p7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39" name="Google Shape;739;p73"/>
          <p:cNvGrpSpPr/>
          <p:nvPr/>
        </p:nvGrpSpPr>
        <p:grpSpPr>
          <a:xfrm>
            <a:off x="8469122" y="4803781"/>
            <a:ext cx="420491" cy="137010"/>
            <a:chOff x="0" y="0"/>
            <a:chExt cx="2077525" cy="676925"/>
          </a:xfrm>
        </p:grpSpPr>
        <p:sp>
          <p:nvSpPr>
            <p:cNvPr id="740" name="Google Shape;740;p7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1" name="Google Shape;741;p7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2" name="Google Shape;742;p7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3" name="Google Shape;743;p7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4" name="Google Shape;744;p7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5" name="Google Shape;745;p7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746" name="Shape 746"/>
        <p:cNvGrpSpPr/>
        <p:nvPr/>
      </p:nvGrpSpPr>
      <p:grpSpPr>
        <a:xfrm>
          <a:off x="0" y="0"/>
          <a:ext cx="0" cy="0"/>
          <a:chOff x="0" y="0"/>
          <a:chExt cx="0" cy="0"/>
        </a:xfrm>
      </p:grpSpPr>
      <p:sp>
        <p:nvSpPr>
          <p:cNvPr id="747" name="Google Shape;747;p74"/>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748" name="Google Shape;748;p74"/>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49" name="Google Shape;749;p74"/>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50" name="Google Shape;750;p7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51" name="Google Shape;751;p7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52" name="Google Shape;752;p74"/>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53" name="Google Shape;753;p74"/>
          <p:cNvGrpSpPr/>
          <p:nvPr/>
        </p:nvGrpSpPr>
        <p:grpSpPr>
          <a:xfrm>
            <a:off x="8469122" y="4803781"/>
            <a:ext cx="420491" cy="137010"/>
            <a:chOff x="0" y="0"/>
            <a:chExt cx="2077525" cy="676925"/>
          </a:xfrm>
        </p:grpSpPr>
        <p:sp>
          <p:nvSpPr>
            <p:cNvPr id="754" name="Google Shape;754;p7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5" name="Google Shape;755;p7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6" name="Google Shape;756;p7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7" name="Google Shape;757;p7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8" name="Google Shape;758;p7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9" name="Google Shape;759;p7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760" name="Shape 760"/>
        <p:cNvGrpSpPr/>
        <p:nvPr/>
      </p:nvGrpSpPr>
      <p:grpSpPr>
        <a:xfrm>
          <a:off x="0" y="0"/>
          <a:ext cx="0" cy="0"/>
          <a:chOff x="0" y="0"/>
          <a:chExt cx="0" cy="0"/>
        </a:xfrm>
      </p:grpSpPr>
      <p:sp>
        <p:nvSpPr>
          <p:cNvPr id="761" name="Google Shape;761;p75"/>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62" name="Google Shape;762;p75"/>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63" name="Google Shape;763;p7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64" name="Google Shape;764;p75"/>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65" name="Google Shape;765;p75"/>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66" name="Google Shape;766;p75"/>
          <p:cNvGrpSpPr/>
          <p:nvPr/>
        </p:nvGrpSpPr>
        <p:grpSpPr>
          <a:xfrm>
            <a:off x="8469122" y="4803781"/>
            <a:ext cx="420491" cy="137010"/>
            <a:chOff x="0" y="0"/>
            <a:chExt cx="2077525" cy="676925"/>
          </a:xfrm>
        </p:grpSpPr>
        <p:sp>
          <p:nvSpPr>
            <p:cNvPr id="767" name="Google Shape;767;p7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8" name="Google Shape;768;p7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9" name="Google Shape;769;p7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0" name="Google Shape;770;p7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1" name="Google Shape;771;p7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2" name="Google Shape;772;p7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773" name="Shape 773"/>
        <p:cNvGrpSpPr/>
        <p:nvPr/>
      </p:nvGrpSpPr>
      <p:grpSpPr>
        <a:xfrm>
          <a:off x="0" y="0"/>
          <a:ext cx="0" cy="0"/>
          <a:chOff x="0" y="0"/>
          <a:chExt cx="0" cy="0"/>
        </a:xfrm>
      </p:grpSpPr>
      <p:sp>
        <p:nvSpPr>
          <p:cNvPr id="774" name="Google Shape;774;p76"/>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75" name="Google Shape;775;p76"/>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76" name="Google Shape;776;p7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77" name="Google Shape;777;p7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78" name="Google Shape;778;p7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79" name="Google Shape;779;p76"/>
          <p:cNvGrpSpPr/>
          <p:nvPr/>
        </p:nvGrpSpPr>
        <p:grpSpPr>
          <a:xfrm>
            <a:off x="8469122" y="4803781"/>
            <a:ext cx="420491" cy="137010"/>
            <a:chOff x="0" y="0"/>
            <a:chExt cx="2077525" cy="676925"/>
          </a:xfrm>
        </p:grpSpPr>
        <p:sp>
          <p:nvSpPr>
            <p:cNvPr id="780" name="Google Shape;780;p7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1" name="Google Shape;781;p7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2" name="Google Shape;782;p7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3" name="Google Shape;783;p7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4" name="Google Shape;784;p7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5" name="Google Shape;785;p7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786" name="Shape 786"/>
        <p:cNvGrpSpPr/>
        <p:nvPr/>
      </p:nvGrpSpPr>
      <p:grpSpPr>
        <a:xfrm>
          <a:off x="0" y="0"/>
          <a:ext cx="0" cy="0"/>
          <a:chOff x="0" y="0"/>
          <a:chExt cx="0" cy="0"/>
        </a:xfrm>
      </p:grpSpPr>
      <p:sp>
        <p:nvSpPr>
          <p:cNvPr id="787" name="Google Shape;787;p7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88" name="Google Shape;788;p77"/>
          <p:cNvGrpSpPr/>
          <p:nvPr/>
        </p:nvGrpSpPr>
        <p:grpSpPr>
          <a:xfrm>
            <a:off x="8469122" y="4803781"/>
            <a:ext cx="420491" cy="137010"/>
            <a:chOff x="0" y="0"/>
            <a:chExt cx="2077525" cy="676925"/>
          </a:xfrm>
        </p:grpSpPr>
        <p:sp>
          <p:nvSpPr>
            <p:cNvPr id="789" name="Google Shape;789;p7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0" name="Google Shape;790;p7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1" name="Google Shape;791;p7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2" name="Google Shape;792;p7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3" name="Google Shape;793;p7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4" name="Google Shape;794;p7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795" name="Shape 795"/>
        <p:cNvGrpSpPr/>
        <p:nvPr/>
      </p:nvGrpSpPr>
      <p:grpSpPr>
        <a:xfrm>
          <a:off x="0" y="0"/>
          <a:ext cx="0" cy="0"/>
          <a:chOff x="0" y="0"/>
          <a:chExt cx="0" cy="0"/>
        </a:xfrm>
      </p:grpSpPr>
      <p:grpSp>
        <p:nvGrpSpPr>
          <p:cNvPr id="796" name="Google Shape;796;p78"/>
          <p:cNvGrpSpPr/>
          <p:nvPr/>
        </p:nvGrpSpPr>
        <p:grpSpPr>
          <a:xfrm>
            <a:off x="7742997" y="4803993"/>
            <a:ext cx="420491" cy="137010"/>
            <a:chOff x="0" y="0"/>
            <a:chExt cx="2077525" cy="676925"/>
          </a:xfrm>
        </p:grpSpPr>
        <p:sp>
          <p:nvSpPr>
            <p:cNvPr id="797" name="Google Shape;797;p7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8" name="Google Shape;798;p7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9" name="Google Shape;799;p7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0" name="Google Shape;800;p7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1" name="Google Shape;801;p7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2" name="Google Shape;802;p7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803" name="Google Shape;803;p78"/>
          <p:cNvGrpSpPr/>
          <p:nvPr/>
        </p:nvGrpSpPr>
        <p:grpSpPr>
          <a:xfrm>
            <a:off x="8327424" y="4803984"/>
            <a:ext cx="562213" cy="125428"/>
            <a:chOff x="238125" y="2060625"/>
            <a:chExt cx="7143750" cy="1593750"/>
          </a:xfrm>
        </p:grpSpPr>
        <p:sp>
          <p:nvSpPr>
            <p:cNvPr id="804" name="Google Shape;804;p78"/>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 name="Google Shape;805;p78"/>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 name="Google Shape;806;p78"/>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p78"/>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 name="Google Shape;808;p78"/>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 name="Google Shape;809;p78"/>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 name="Google Shape;810;p78"/>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 name="Google Shape;811;p78"/>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812" name="Google Shape;812;p78"/>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813" name="Shape 813"/>
        <p:cNvGrpSpPr/>
        <p:nvPr/>
      </p:nvGrpSpPr>
      <p:grpSpPr>
        <a:xfrm>
          <a:off x="0" y="0"/>
          <a:ext cx="0" cy="0"/>
          <a:chOff x="0" y="0"/>
          <a:chExt cx="0" cy="0"/>
        </a:xfrm>
      </p:grpSpPr>
      <p:sp>
        <p:nvSpPr>
          <p:cNvPr id="814" name="Google Shape;814;p79"/>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815" name="Google Shape;815;p7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600">
              <a:solidFill>
                <a:schemeClr val="lt1"/>
              </a:solidFill>
              <a:latin typeface="Roboto"/>
              <a:ea typeface="Roboto"/>
              <a:cs typeface="Roboto"/>
              <a:sym typeface="Roboto"/>
            </a:endParaRPr>
          </a:p>
        </p:txBody>
      </p:sp>
      <p:sp>
        <p:nvSpPr>
          <p:cNvPr id="816" name="Google Shape;816;p79"/>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817" name="Google Shape;817;p79"/>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818" name="Google Shape;818;p79"/>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819" name="Google Shape;819;p79"/>
          <p:cNvGrpSpPr/>
          <p:nvPr/>
        </p:nvGrpSpPr>
        <p:grpSpPr>
          <a:xfrm>
            <a:off x="8469122" y="4803781"/>
            <a:ext cx="420491" cy="137010"/>
            <a:chOff x="0" y="0"/>
            <a:chExt cx="2077525" cy="676925"/>
          </a:xfrm>
        </p:grpSpPr>
        <p:sp>
          <p:nvSpPr>
            <p:cNvPr id="820" name="Google Shape;820;p7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1" name="Google Shape;821;p7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2" name="Google Shape;822;p7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3" name="Google Shape;823;p7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4" name="Google Shape;824;p7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5" name="Google Shape;825;p7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826" name="Shape 826"/>
        <p:cNvGrpSpPr/>
        <p:nvPr/>
      </p:nvGrpSpPr>
      <p:grpSpPr>
        <a:xfrm>
          <a:off x="0" y="0"/>
          <a:ext cx="0" cy="0"/>
          <a:chOff x="0" y="0"/>
          <a:chExt cx="0" cy="0"/>
        </a:xfrm>
      </p:grpSpPr>
      <p:pic>
        <p:nvPicPr>
          <p:cNvPr id="827" name="Google Shape;827;p80"/>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828" name="Google Shape;828;p80"/>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a:spcBef>
                <a:spcPts val="0"/>
              </a:spcBef>
              <a:spcAft>
                <a:spcPts val="0"/>
              </a:spcAft>
              <a:buNone/>
              <a:defRPr sz="2400">
                <a:solidFill>
                  <a:srgbClr val="3C4043"/>
                </a:solidFill>
                <a:latin typeface="Google Sans"/>
                <a:ea typeface="Google Sans"/>
                <a:cs typeface="Google Sans"/>
                <a:sym typeface="Google Sans"/>
              </a:defRPr>
            </a:lvl1pPr>
            <a:lvl2pPr lvl="1">
              <a:spcBef>
                <a:spcPts val="2200"/>
              </a:spcBef>
              <a:spcAft>
                <a:spcPts val="0"/>
              </a:spcAft>
              <a:buNone/>
              <a:defRPr/>
            </a:lvl2pPr>
            <a:lvl3pPr lvl="2">
              <a:spcBef>
                <a:spcPts val="2200"/>
              </a:spcBef>
              <a:spcAft>
                <a:spcPts val="0"/>
              </a:spcAft>
              <a:buNone/>
              <a:defRPr/>
            </a:lvl3pPr>
            <a:lvl4pPr lvl="3">
              <a:spcBef>
                <a:spcPts val="2200"/>
              </a:spcBef>
              <a:spcAft>
                <a:spcPts val="0"/>
              </a:spcAft>
              <a:buNone/>
              <a:defRPr/>
            </a:lvl4pPr>
            <a:lvl5pPr lvl="4">
              <a:spcBef>
                <a:spcPts val="2200"/>
              </a:spcBef>
              <a:spcAft>
                <a:spcPts val="0"/>
              </a:spcAft>
              <a:buNone/>
              <a:defRPr/>
            </a:lvl5pPr>
            <a:lvl6pPr lvl="5">
              <a:spcBef>
                <a:spcPts val="2200"/>
              </a:spcBef>
              <a:spcAft>
                <a:spcPts val="0"/>
              </a:spcAft>
              <a:buNone/>
              <a:defRPr/>
            </a:lvl6pPr>
            <a:lvl7pPr lvl="6">
              <a:spcBef>
                <a:spcPts val="2200"/>
              </a:spcBef>
              <a:spcAft>
                <a:spcPts val="0"/>
              </a:spcAft>
              <a:buNone/>
              <a:defRPr/>
            </a:lvl7pPr>
            <a:lvl8pPr lvl="7">
              <a:spcBef>
                <a:spcPts val="2200"/>
              </a:spcBef>
              <a:spcAft>
                <a:spcPts val="0"/>
              </a:spcAft>
              <a:buNone/>
              <a:defRPr/>
            </a:lvl8pPr>
            <a:lvl9pPr lvl="8">
              <a:spcBef>
                <a:spcPts val="2200"/>
              </a:spcBef>
              <a:spcAft>
                <a:spcPts val="0"/>
              </a:spcAft>
              <a:buNone/>
              <a:defRPr/>
            </a:lvl9pPr>
          </a:lstStyle>
          <a:p/>
        </p:txBody>
      </p:sp>
      <p:sp>
        <p:nvSpPr>
          <p:cNvPr id="829" name="Google Shape;829;p80"/>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a:lnSpc>
                <a:spcPct val="90000"/>
              </a:lnSpc>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30" name="Google Shape;830;p80"/>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p80"/>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a:spcBef>
                <a:spcPts val="0"/>
              </a:spcBef>
              <a:spcAft>
                <a:spcPts val="0"/>
              </a:spcAft>
              <a:buNone/>
              <a:defRPr sz="1800">
                <a:solidFill>
                  <a:srgbClr val="9AA0A6"/>
                </a:solidFill>
                <a:latin typeface="Google Sans"/>
                <a:ea typeface="Google Sans"/>
                <a:cs typeface="Google Sans"/>
                <a:sym typeface="Google Sans"/>
              </a:defRPr>
            </a:lvl1pPr>
            <a:lvl2pPr lvl="1">
              <a:spcBef>
                <a:spcPts val="2200"/>
              </a:spcBef>
              <a:spcAft>
                <a:spcPts val="0"/>
              </a:spcAft>
              <a:buNone/>
              <a:defRPr sz="1800"/>
            </a:lvl2pPr>
            <a:lvl3pPr lvl="2">
              <a:spcBef>
                <a:spcPts val="2200"/>
              </a:spcBef>
              <a:spcAft>
                <a:spcPts val="0"/>
              </a:spcAft>
              <a:buNone/>
              <a:defRPr sz="1800"/>
            </a:lvl3pPr>
            <a:lvl4pPr lvl="3">
              <a:spcBef>
                <a:spcPts val="2200"/>
              </a:spcBef>
              <a:spcAft>
                <a:spcPts val="0"/>
              </a:spcAft>
              <a:buNone/>
              <a:defRPr sz="1800"/>
            </a:lvl4pPr>
            <a:lvl5pPr lvl="4">
              <a:spcBef>
                <a:spcPts val="2200"/>
              </a:spcBef>
              <a:spcAft>
                <a:spcPts val="0"/>
              </a:spcAft>
              <a:buNone/>
              <a:defRPr sz="1800"/>
            </a:lvl5pPr>
            <a:lvl6pPr lvl="5">
              <a:spcBef>
                <a:spcPts val="2200"/>
              </a:spcBef>
              <a:spcAft>
                <a:spcPts val="0"/>
              </a:spcAft>
              <a:buNone/>
              <a:defRPr sz="1800"/>
            </a:lvl6pPr>
            <a:lvl7pPr lvl="6">
              <a:spcBef>
                <a:spcPts val="2200"/>
              </a:spcBef>
              <a:spcAft>
                <a:spcPts val="0"/>
              </a:spcAft>
              <a:buNone/>
              <a:defRPr sz="1800"/>
            </a:lvl7pPr>
            <a:lvl8pPr lvl="7">
              <a:spcBef>
                <a:spcPts val="2200"/>
              </a:spcBef>
              <a:spcAft>
                <a:spcPts val="0"/>
              </a:spcAft>
              <a:buNone/>
              <a:defRPr sz="1800"/>
            </a:lvl8pPr>
            <a:lvl9pPr lvl="8">
              <a:spcBef>
                <a:spcPts val="2200"/>
              </a:spcBef>
              <a:spcAft>
                <a:spcPts val="0"/>
              </a:spcAft>
              <a:buNone/>
              <a:defRPr sz="1800"/>
            </a:lvl9pPr>
          </a:lstStyle>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832" name="Shape 832"/>
        <p:cNvGrpSpPr/>
        <p:nvPr/>
      </p:nvGrpSpPr>
      <p:grpSpPr>
        <a:xfrm>
          <a:off x="0" y="0"/>
          <a:ext cx="0" cy="0"/>
          <a:chOff x="0" y="0"/>
          <a:chExt cx="0" cy="0"/>
        </a:xfrm>
      </p:grpSpPr>
      <p:sp>
        <p:nvSpPr>
          <p:cNvPr id="833" name="Google Shape;833;p8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 name="Google Shape;834;p8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35" name="Google Shape;835;p8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36" name="Google Shape;836;p81"/>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837" name="Google Shape;837;p81"/>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38" name="Google Shape;838;p81"/>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39" name="Google Shape;839;p81"/>
          <p:cNvGrpSpPr/>
          <p:nvPr/>
        </p:nvGrpSpPr>
        <p:grpSpPr>
          <a:xfrm>
            <a:off x="8469122" y="4803781"/>
            <a:ext cx="420491" cy="137010"/>
            <a:chOff x="0" y="0"/>
            <a:chExt cx="2077525" cy="676925"/>
          </a:xfrm>
        </p:grpSpPr>
        <p:sp>
          <p:nvSpPr>
            <p:cNvPr id="840" name="Google Shape;840;p8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1" name="Google Shape;841;p8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2" name="Google Shape;842;p8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3" name="Google Shape;843;p8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4" name="Google Shape;844;p8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5" name="Google Shape;845;p8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78" name="Shape 78"/>
        <p:cNvGrpSpPr/>
        <p:nvPr/>
      </p:nvGrpSpPr>
      <p:grpSpPr>
        <a:xfrm>
          <a:off x="0" y="0"/>
          <a:ext cx="0" cy="0"/>
          <a:chOff x="0" y="0"/>
          <a:chExt cx="0" cy="0"/>
        </a:xfrm>
      </p:grpSpPr>
      <p:grpSp>
        <p:nvGrpSpPr>
          <p:cNvPr id="79" name="Google Shape;79;p9"/>
          <p:cNvGrpSpPr/>
          <p:nvPr/>
        </p:nvGrpSpPr>
        <p:grpSpPr>
          <a:xfrm>
            <a:off x="8469122" y="4803781"/>
            <a:ext cx="420491" cy="137010"/>
            <a:chOff x="0" y="0"/>
            <a:chExt cx="2077525" cy="676925"/>
          </a:xfrm>
        </p:grpSpPr>
        <p:sp>
          <p:nvSpPr>
            <p:cNvPr id="80" name="Google Shape;80;p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1" name="Google Shape;81;p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2" name="Google Shape;82;p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3" name="Google Shape;83;p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 name="Google Shape;84;p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 name="Google Shape;85;p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846" name="Shape 846"/>
        <p:cNvGrpSpPr/>
        <p:nvPr/>
      </p:nvGrpSpPr>
      <p:grpSpPr>
        <a:xfrm>
          <a:off x="0" y="0"/>
          <a:ext cx="0" cy="0"/>
          <a:chOff x="0" y="0"/>
          <a:chExt cx="0" cy="0"/>
        </a:xfrm>
      </p:grpSpPr>
      <p:sp>
        <p:nvSpPr>
          <p:cNvPr id="847" name="Google Shape;847;p82"/>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SzPts val="900"/>
              <a:buChar char="●"/>
              <a:defRPr sz="1100">
                <a:solidFill>
                  <a:srgbClr val="5F6368"/>
                </a:solidFill>
              </a:defRPr>
            </a:lvl1pPr>
            <a:lvl2pPr indent="-285750" lvl="1" marL="914400" marR="0" algn="l">
              <a:lnSpc>
                <a:spcPct val="130000"/>
              </a:lnSpc>
              <a:spcBef>
                <a:spcPts val="0"/>
              </a:spcBef>
              <a:spcAft>
                <a:spcPts val="0"/>
              </a:spcAft>
              <a:buSzPts val="900"/>
              <a:buChar char="○"/>
              <a:defRPr sz="1100">
                <a:solidFill>
                  <a:srgbClr val="5F6368"/>
                </a:solidFill>
              </a:defRPr>
            </a:lvl2pPr>
            <a:lvl3pPr indent="-298450" lvl="2" marL="1371600">
              <a:lnSpc>
                <a:spcPct val="130000"/>
              </a:lnSpc>
              <a:spcBef>
                <a:spcPts val="0"/>
              </a:spcBef>
              <a:spcAft>
                <a:spcPts val="0"/>
              </a:spcAft>
              <a:buClr>
                <a:srgbClr val="5F6368"/>
              </a:buClr>
              <a:buSzPts val="1100"/>
              <a:buChar char="■"/>
              <a:defRPr sz="1100">
                <a:solidFill>
                  <a:srgbClr val="5F6368"/>
                </a:solidFill>
              </a:defRPr>
            </a:lvl3pPr>
            <a:lvl4pPr indent="-298450" lvl="3" marL="1828800">
              <a:lnSpc>
                <a:spcPct val="130000"/>
              </a:lnSpc>
              <a:spcBef>
                <a:spcPts val="0"/>
              </a:spcBef>
              <a:spcAft>
                <a:spcPts val="0"/>
              </a:spcAft>
              <a:buClr>
                <a:srgbClr val="5F6368"/>
              </a:buClr>
              <a:buSzPts val="1100"/>
              <a:buChar char="●"/>
              <a:defRPr sz="1100">
                <a:solidFill>
                  <a:srgbClr val="5F6368"/>
                </a:solidFill>
              </a:defRPr>
            </a:lvl4pPr>
            <a:lvl5pPr indent="-298450" lvl="4" marL="2286000">
              <a:lnSpc>
                <a:spcPct val="130000"/>
              </a:lnSpc>
              <a:spcBef>
                <a:spcPts val="0"/>
              </a:spcBef>
              <a:spcAft>
                <a:spcPts val="0"/>
              </a:spcAft>
              <a:buClr>
                <a:srgbClr val="5F6368"/>
              </a:buClr>
              <a:buSzPts val="1100"/>
              <a:buChar char="○"/>
              <a:defRPr sz="1100">
                <a:solidFill>
                  <a:srgbClr val="5F6368"/>
                </a:solidFill>
              </a:defRPr>
            </a:lvl5pPr>
            <a:lvl6pPr indent="-298450" lvl="5" marL="2743200">
              <a:lnSpc>
                <a:spcPct val="130000"/>
              </a:lnSpc>
              <a:spcBef>
                <a:spcPts val="0"/>
              </a:spcBef>
              <a:spcAft>
                <a:spcPts val="0"/>
              </a:spcAft>
              <a:buClr>
                <a:srgbClr val="5F6368"/>
              </a:buClr>
              <a:buSzPts val="1100"/>
              <a:buChar char="■"/>
              <a:defRPr sz="1100">
                <a:solidFill>
                  <a:srgbClr val="5F6368"/>
                </a:solidFill>
              </a:defRPr>
            </a:lvl6pPr>
            <a:lvl7pPr indent="-298450" lvl="6" marL="3200400">
              <a:lnSpc>
                <a:spcPct val="130000"/>
              </a:lnSpc>
              <a:spcBef>
                <a:spcPts val="0"/>
              </a:spcBef>
              <a:spcAft>
                <a:spcPts val="0"/>
              </a:spcAft>
              <a:buClr>
                <a:srgbClr val="5F6368"/>
              </a:buClr>
              <a:buSzPts val="1100"/>
              <a:buChar char="●"/>
              <a:defRPr sz="1100">
                <a:solidFill>
                  <a:srgbClr val="5F6368"/>
                </a:solidFill>
              </a:defRPr>
            </a:lvl7pPr>
            <a:lvl8pPr indent="-298450" lvl="7" marL="3657600">
              <a:lnSpc>
                <a:spcPct val="130000"/>
              </a:lnSpc>
              <a:spcBef>
                <a:spcPts val="0"/>
              </a:spcBef>
              <a:spcAft>
                <a:spcPts val="0"/>
              </a:spcAft>
              <a:buClr>
                <a:srgbClr val="5F6368"/>
              </a:buClr>
              <a:buSzPts val="1100"/>
              <a:buChar char="○"/>
              <a:defRPr sz="1100">
                <a:solidFill>
                  <a:srgbClr val="5F6368"/>
                </a:solidFill>
              </a:defRPr>
            </a:lvl8pPr>
            <a:lvl9pPr indent="-298450" lvl="8" marL="4114800">
              <a:lnSpc>
                <a:spcPct val="130000"/>
              </a:lnSpc>
              <a:spcBef>
                <a:spcPts val="0"/>
              </a:spcBef>
              <a:spcAft>
                <a:spcPts val="0"/>
              </a:spcAft>
              <a:buClr>
                <a:srgbClr val="5F6368"/>
              </a:buClr>
              <a:buSzPts val="1100"/>
              <a:buChar char="■"/>
              <a:defRPr sz="1100">
                <a:solidFill>
                  <a:srgbClr val="5F6368"/>
                </a:solidFill>
              </a:defRPr>
            </a:lvl9pPr>
          </a:lstStyle>
          <a:p/>
        </p:txBody>
      </p:sp>
      <p:sp>
        <p:nvSpPr>
          <p:cNvPr id="848" name="Google Shape;848;p82"/>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49" name="Google Shape;849;p8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 name="Google Shape;850;p8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51" name="Google Shape;851;p8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52" name="Google Shape;852;p82"/>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53" name="Google Shape;853;p82"/>
          <p:cNvGrpSpPr/>
          <p:nvPr/>
        </p:nvGrpSpPr>
        <p:grpSpPr>
          <a:xfrm>
            <a:off x="8469122" y="4803781"/>
            <a:ext cx="420491" cy="137010"/>
            <a:chOff x="0" y="0"/>
            <a:chExt cx="2077525" cy="676925"/>
          </a:xfrm>
        </p:grpSpPr>
        <p:sp>
          <p:nvSpPr>
            <p:cNvPr id="854" name="Google Shape;854;p8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5" name="Google Shape;855;p8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6" name="Google Shape;856;p8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7" name="Google Shape;857;p8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8" name="Google Shape;858;p8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9" name="Google Shape;859;p8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860" name="Shape 860"/>
        <p:cNvGrpSpPr/>
        <p:nvPr/>
      </p:nvGrpSpPr>
      <p:grpSpPr>
        <a:xfrm>
          <a:off x="0" y="0"/>
          <a:ext cx="0" cy="0"/>
          <a:chOff x="0" y="0"/>
          <a:chExt cx="0" cy="0"/>
        </a:xfrm>
      </p:grpSpPr>
      <p:sp>
        <p:nvSpPr>
          <p:cNvPr id="861" name="Google Shape;861;p8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 name="Google Shape;862;p8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63" name="Google Shape;863;p8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64" name="Google Shape;864;p83"/>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865" name="Google Shape;865;p83"/>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66" name="Google Shape;866;p83"/>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67" name="Google Shape;867;p83"/>
          <p:cNvGrpSpPr/>
          <p:nvPr/>
        </p:nvGrpSpPr>
        <p:grpSpPr>
          <a:xfrm>
            <a:off x="8469122" y="4803781"/>
            <a:ext cx="420491" cy="137010"/>
            <a:chOff x="0" y="0"/>
            <a:chExt cx="2077525" cy="676925"/>
          </a:xfrm>
        </p:grpSpPr>
        <p:sp>
          <p:nvSpPr>
            <p:cNvPr id="868" name="Google Shape;868;p8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69" name="Google Shape;869;p8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0" name="Google Shape;870;p8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1" name="Google Shape;871;p8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2" name="Google Shape;872;p8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3" name="Google Shape;873;p8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874" name="Shape 874"/>
        <p:cNvGrpSpPr/>
        <p:nvPr/>
      </p:nvGrpSpPr>
      <p:grpSpPr>
        <a:xfrm>
          <a:off x="0" y="0"/>
          <a:ext cx="0" cy="0"/>
          <a:chOff x="0" y="0"/>
          <a:chExt cx="0" cy="0"/>
        </a:xfrm>
      </p:grpSpPr>
      <p:sp>
        <p:nvSpPr>
          <p:cNvPr id="875" name="Google Shape;875;p84"/>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 name="Google Shape;876;p8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877" name="Google Shape;877;p84"/>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78" name="Google Shape;878;p84"/>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879" name="Google Shape;879;p84"/>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80" name="Google Shape;880;p84"/>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81" name="Google Shape;881;p84"/>
          <p:cNvGrpSpPr/>
          <p:nvPr/>
        </p:nvGrpSpPr>
        <p:grpSpPr>
          <a:xfrm>
            <a:off x="8469122" y="4803781"/>
            <a:ext cx="420491" cy="137010"/>
            <a:chOff x="0" y="0"/>
            <a:chExt cx="2077525" cy="676925"/>
          </a:xfrm>
        </p:grpSpPr>
        <p:sp>
          <p:nvSpPr>
            <p:cNvPr id="882" name="Google Shape;882;p8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3" name="Google Shape;883;p8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4" name="Google Shape;884;p8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5" name="Google Shape;885;p8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6" name="Google Shape;886;p8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7" name="Google Shape;887;p8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888" name="Shape 888"/>
        <p:cNvGrpSpPr/>
        <p:nvPr/>
      </p:nvGrpSpPr>
      <p:grpSpPr>
        <a:xfrm>
          <a:off x="0" y="0"/>
          <a:ext cx="0" cy="0"/>
          <a:chOff x="0" y="0"/>
          <a:chExt cx="0" cy="0"/>
        </a:xfrm>
      </p:grpSpPr>
      <p:pic>
        <p:nvPicPr>
          <p:cNvPr id="889" name="Google Shape;889;p85"/>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890" name="Shape 890"/>
        <p:cNvGrpSpPr/>
        <p:nvPr/>
      </p:nvGrpSpPr>
      <p:grpSpPr>
        <a:xfrm>
          <a:off x="0" y="0"/>
          <a:ext cx="0" cy="0"/>
          <a:chOff x="0" y="0"/>
          <a:chExt cx="0" cy="0"/>
        </a:xfrm>
      </p:grpSpPr>
      <p:pic>
        <p:nvPicPr>
          <p:cNvPr id="891" name="Google Shape;891;p86"/>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892" name="Shape 892"/>
        <p:cNvGrpSpPr/>
        <p:nvPr/>
      </p:nvGrpSpPr>
      <p:grpSpPr>
        <a:xfrm>
          <a:off x="0" y="0"/>
          <a:ext cx="0" cy="0"/>
          <a:chOff x="0" y="0"/>
          <a:chExt cx="0" cy="0"/>
        </a:xfrm>
      </p:grpSpPr>
      <p:pic>
        <p:nvPicPr>
          <p:cNvPr id="893" name="Google Shape;893;p87"/>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86" name="Shape 86"/>
        <p:cNvGrpSpPr/>
        <p:nvPr/>
      </p:nvGrpSpPr>
      <p:grpSpPr>
        <a:xfrm>
          <a:off x="0" y="0"/>
          <a:ext cx="0" cy="0"/>
          <a:chOff x="0" y="0"/>
          <a:chExt cx="0" cy="0"/>
        </a:xfrm>
      </p:grpSpPr>
      <p:sp>
        <p:nvSpPr>
          <p:cNvPr id="87" name="Google Shape;87;p10"/>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88" name="Google Shape;88;p1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89" name="Google Shape;89;p1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90" name="Google Shape;90;p1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91" name="Google Shape;91;p1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43" Type="http://schemas.openxmlformats.org/officeDocument/2006/relationships/theme" Target="../theme/theme3.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82.xml"/><Relationship Id="rId20" Type="http://schemas.openxmlformats.org/officeDocument/2006/relationships/slideLayout" Target="../slideLayouts/slideLayout62.xml"/><Relationship Id="rId42" Type="http://schemas.openxmlformats.org/officeDocument/2006/relationships/slideLayout" Target="../slideLayouts/slideLayout84.xml"/><Relationship Id="rId41" Type="http://schemas.openxmlformats.org/officeDocument/2006/relationships/slideLayout" Target="../slideLayouts/slideLayout83.xml"/><Relationship Id="rId22" Type="http://schemas.openxmlformats.org/officeDocument/2006/relationships/slideLayout" Target="../slideLayouts/slideLayout64.xml"/><Relationship Id="rId44" Type="http://schemas.openxmlformats.org/officeDocument/2006/relationships/theme" Target="../theme/theme1.xml"/><Relationship Id="rId21" Type="http://schemas.openxmlformats.org/officeDocument/2006/relationships/slideLayout" Target="../slideLayouts/slideLayout63.xml"/><Relationship Id="rId43" Type="http://schemas.openxmlformats.org/officeDocument/2006/relationships/slideLayout" Target="../slideLayouts/slideLayout85.xml"/><Relationship Id="rId24" Type="http://schemas.openxmlformats.org/officeDocument/2006/relationships/slideLayout" Target="../slideLayouts/slideLayout66.xml"/><Relationship Id="rId23" Type="http://schemas.openxmlformats.org/officeDocument/2006/relationships/slideLayout" Target="../slideLayouts/slideLayout65.xml"/><Relationship Id="rId1" Type="http://schemas.openxmlformats.org/officeDocument/2006/relationships/slideLayout" Target="../slideLayouts/slideLayout43.xml"/><Relationship Id="rId2" Type="http://schemas.openxmlformats.org/officeDocument/2006/relationships/slideLayout" Target="../slideLayouts/slideLayout44.xml"/><Relationship Id="rId3" Type="http://schemas.openxmlformats.org/officeDocument/2006/relationships/slideLayout" Target="../slideLayouts/slideLayout45.xml"/><Relationship Id="rId4" Type="http://schemas.openxmlformats.org/officeDocument/2006/relationships/slideLayout" Target="../slideLayouts/slideLayout46.xml"/><Relationship Id="rId9" Type="http://schemas.openxmlformats.org/officeDocument/2006/relationships/slideLayout" Target="../slideLayouts/slideLayout51.xml"/><Relationship Id="rId26" Type="http://schemas.openxmlformats.org/officeDocument/2006/relationships/slideLayout" Target="../slideLayouts/slideLayout68.xml"/><Relationship Id="rId25" Type="http://schemas.openxmlformats.org/officeDocument/2006/relationships/slideLayout" Target="../slideLayouts/slideLayout67.xml"/><Relationship Id="rId28" Type="http://schemas.openxmlformats.org/officeDocument/2006/relationships/slideLayout" Target="../slideLayouts/slideLayout70.xml"/><Relationship Id="rId27" Type="http://schemas.openxmlformats.org/officeDocument/2006/relationships/slideLayout" Target="../slideLayouts/slideLayout69.xml"/><Relationship Id="rId5" Type="http://schemas.openxmlformats.org/officeDocument/2006/relationships/slideLayout" Target="../slideLayouts/slideLayout47.xml"/><Relationship Id="rId6" Type="http://schemas.openxmlformats.org/officeDocument/2006/relationships/slideLayout" Target="../slideLayouts/slideLayout48.xml"/><Relationship Id="rId29" Type="http://schemas.openxmlformats.org/officeDocument/2006/relationships/slideLayout" Target="../slideLayouts/slideLayout71.xml"/><Relationship Id="rId7" Type="http://schemas.openxmlformats.org/officeDocument/2006/relationships/slideLayout" Target="../slideLayouts/slideLayout49.xml"/><Relationship Id="rId8" Type="http://schemas.openxmlformats.org/officeDocument/2006/relationships/slideLayout" Target="../slideLayouts/slideLayout50.xml"/><Relationship Id="rId31" Type="http://schemas.openxmlformats.org/officeDocument/2006/relationships/slideLayout" Target="../slideLayouts/slideLayout73.xml"/><Relationship Id="rId30" Type="http://schemas.openxmlformats.org/officeDocument/2006/relationships/slideLayout" Target="../slideLayouts/slideLayout72.xml"/><Relationship Id="rId11" Type="http://schemas.openxmlformats.org/officeDocument/2006/relationships/slideLayout" Target="../slideLayouts/slideLayout53.xml"/><Relationship Id="rId33" Type="http://schemas.openxmlformats.org/officeDocument/2006/relationships/slideLayout" Target="../slideLayouts/slideLayout75.xml"/><Relationship Id="rId10" Type="http://schemas.openxmlformats.org/officeDocument/2006/relationships/slideLayout" Target="../slideLayouts/slideLayout52.xml"/><Relationship Id="rId32" Type="http://schemas.openxmlformats.org/officeDocument/2006/relationships/slideLayout" Target="../slideLayouts/slideLayout74.xml"/><Relationship Id="rId13" Type="http://schemas.openxmlformats.org/officeDocument/2006/relationships/slideLayout" Target="../slideLayouts/slideLayout55.xml"/><Relationship Id="rId35" Type="http://schemas.openxmlformats.org/officeDocument/2006/relationships/slideLayout" Target="../slideLayouts/slideLayout77.xml"/><Relationship Id="rId12" Type="http://schemas.openxmlformats.org/officeDocument/2006/relationships/slideLayout" Target="../slideLayouts/slideLayout54.xml"/><Relationship Id="rId34" Type="http://schemas.openxmlformats.org/officeDocument/2006/relationships/slideLayout" Target="../slideLayouts/slideLayout76.xml"/><Relationship Id="rId15" Type="http://schemas.openxmlformats.org/officeDocument/2006/relationships/slideLayout" Target="../slideLayouts/slideLayout57.xml"/><Relationship Id="rId37" Type="http://schemas.openxmlformats.org/officeDocument/2006/relationships/slideLayout" Target="../slideLayouts/slideLayout79.xml"/><Relationship Id="rId14" Type="http://schemas.openxmlformats.org/officeDocument/2006/relationships/slideLayout" Target="../slideLayouts/slideLayout56.xml"/><Relationship Id="rId36" Type="http://schemas.openxmlformats.org/officeDocument/2006/relationships/slideLayout" Target="../slideLayouts/slideLayout78.xml"/><Relationship Id="rId17" Type="http://schemas.openxmlformats.org/officeDocument/2006/relationships/slideLayout" Target="../slideLayouts/slideLayout59.xml"/><Relationship Id="rId39" Type="http://schemas.openxmlformats.org/officeDocument/2006/relationships/slideLayout" Target="../slideLayouts/slideLayout81.xml"/><Relationship Id="rId16" Type="http://schemas.openxmlformats.org/officeDocument/2006/relationships/slideLayout" Target="../slideLayouts/slideLayout58.xml"/><Relationship Id="rId38" Type="http://schemas.openxmlformats.org/officeDocument/2006/relationships/slideLayout" Target="../slideLayouts/slideLayout80.xml"/><Relationship Id="rId19" Type="http://schemas.openxmlformats.org/officeDocument/2006/relationships/slideLayout" Target="../slideLayouts/slideLayout61.xml"/><Relationship Id="rId18" Type="http://schemas.openxmlformats.org/officeDocument/2006/relationships/slideLayout" Target="../slideLayouts/slideLayout6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 name="Shape 5"/>
        <p:cNvGrpSpPr/>
        <p:nvPr/>
      </p:nvGrpSpPr>
      <p:grpSpPr>
        <a:xfrm>
          <a:off x="0" y="0"/>
          <a:ext cx="0" cy="0"/>
          <a:chOff x="0" y="0"/>
          <a:chExt cx="0" cy="0"/>
        </a:xfrm>
      </p:grpSpPr>
      <p:sp>
        <p:nvSpPr>
          <p:cNvPr id="6" name="Google Shape;6;p1"/>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7" name="Google Shape;7;p1"/>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8" name="Google Shape;8;p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42" name="Shape 442"/>
        <p:cNvGrpSpPr/>
        <p:nvPr/>
      </p:nvGrpSpPr>
      <p:grpSpPr>
        <a:xfrm>
          <a:off x="0" y="0"/>
          <a:ext cx="0" cy="0"/>
          <a:chOff x="0" y="0"/>
          <a:chExt cx="0" cy="0"/>
        </a:xfrm>
      </p:grpSpPr>
      <p:sp>
        <p:nvSpPr>
          <p:cNvPr id="443" name="Google Shape;443;p4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444" name="Google Shape;444;p4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445" name="Google Shape;445;p4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 id="2147483706" r:id="rId17"/>
    <p:sldLayoutId id="2147483707" r:id="rId18"/>
    <p:sldLayoutId id="2147483708" r:id="rId19"/>
    <p:sldLayoutId id="2147483709" r:id="rId20"/>
    <p:sldLayoutId id="2147483710" r:id="rId21"/>
    <p:sldLayoutId id="2147483711" r:id="rId22"/>
    <p:sldLayoutId id="2147483712" r:id="rId23"/>
    <p:sldLayoutId id="2147483713" r:id="rId24"/>
    <p:sldLayoutId id="2147483714" r:id="rId25"/>
    <p:sldLayoutId id="2147483715" r:id="rId26"/>
    <p:sldLayoutId id="2147483716" r:id="rId27"/>
    <p:sldLayoutId id="2147483717" r:id="rId28"/>
    <p:sldLayoutId id="2147483718" r:id="rId29"/>
    <p:sldLayoutId id="2147483719" r:id="rId30"/>
    <p:sldLayoutId id="2147483720" r:id="rId31"/>
    <p:sldLayoutId id="2147483721" r:id="rId32"/>
    <p:sldLayoutId id="2147483722" r:id="rId33"/>
    <p:sldLayoutId id="2147483723" r:id="rId34"/>
    <p:sldLayoutId id="2147483724" r:id="rId35"/>
    <p:sldLayoutId id="2147483725" r:id="rId36"/>
    <p:sldLayoutId id="2147483726" r:id="rId37"/>
    <p:sldLayoutId id="2147483727" r:id="rId38"/>
    <p:sldLayoutId id="2147483728" r:id="rId39"/>
    <p:sldLayoutId id="2147483729" r:id="rId40"/>
    <p:sldLayoutId id="2147483730" r:id="rId41"/>
    <p:sldLayoutId id="2147483731" r:id="rId42"/>
    <p:sldLayoutId id="2147483732" r:id="rId4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1.xml"/><Relationship Id="rId3"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2.xml"/><Relationship Id="rId3"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5.xml"/><Relationship Id="rId3" Type="http://schemas.openxmlformats.org/officeDocument/2006/relationships/image" Target="../media/image1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6.xml"/><Relationship Id="rId3" Type="http://schemas.openxmlformats.org/officeDocument/2006/relationships/image" Target="../media/image1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7.xml"/><Relationship Id="rId3" Type="http://schemas.openxmlformats.org/officeDocument/2006/relationships/hyperlink" Target="https://arxiv.org/pdf/2309.07181.pdf" TargetMode="External"/><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9.xml"/><Relationship Id="rId3" Type="http://schemas.openxmlformats.org/officeDocument/2006/relationships/hyperlink" Target="https://goo.gle/learning-jax" TargetMode="External"/><Relationship Id="rId4" Type="http://schemas.openxmlformats.org/officeDocument/2006/relationships/hyperlink" Target="https://goo.gle/learn-jax-videos" TargetMode="External"/><Relationship Id="rId5"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xml"/><Relationship Id="rId3" Type="http://schemas.openxmlformats.org/officeDocument/2006/relationships/image" Target="../media/image14.png"/><Relationship Id="rId4" Type="http://schemas.openxmlformats.org/officeDocument/2006/relationships/image" Target="../media/image1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0.xml"/><Relationship Id="rId3" Type="http://schemas.openxmlformats.org/officeDocument/2006/relationships/hyperlink" Target="https://goo.gle/jax-community" TargetMode="External"/><Relationship Id="rId4" Type="http://schemas.openxmlformats.org/officeDocument/2006/relationships/hyperlink" Target="https://jaxstack.ai" TargetMode="External"/><Relationship Id="rId5" Type="http://schemas.openxmlformats.org/officeDocument/2006/relationships/hyperlink" Target="https://jax.dev" TargetMode="External"/><Relationship Id="rId6" Type="http://schemas.openxmlformats.org/officeDocument/2006/relationships/hyperlink" Target="https://flax.readthedocs.io"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7.xml"/><Relationship Id="rId3" Type="http://schemas.openxmlformats.org/officeDocument/2006/relationships/image" Target="../media/image14.png"/><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7" name="Shape 897"/>
        <p:cNvGrpSpPr/>
        <p:nvPr/>
      </p:nvGrpSpPr>
      <p:grpSpPr>
        <a:xfrm>
          <a:off x="0" y="0"/>
          <a:ext cx="0" cy="0"/>
          <a:chOff x="0" y="0"/>
          <a:chExt cx="0" cy="0"/>
        </a:xfrm>
      </p:grpSpPr>
      <p:sp>
        <p:nvSpPr>
          <p:cNvPr id="898" name="Google Shape;898;p88"/>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NumPy &amp; JAX NumPy:</a:t>
            </a:r>
            <a:br>
              <a:rPr lang="en"/>
            </a:br>
            <a:r>
              <a:rPr lang="en" sz="2400"/>
              <a:t>Numerical Computing with Python</a:t>
            </a:r>
            <a:endParaRPr sz="2400"/>
          </a:p>
        </p:txBody>
      </p:sp>
      <p:sp>
        <p:nvSpPr>
          <p:cNvPr id="899" name="Google Shape;899;p88"/>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Key Differences and JAX Superpowers</a:t>
            </a:r>
            <a:endParaRPr>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6" name="Shape 966"/>
        <p:cNvGrpSpPr/>
        <p:nvPr/>
      </p:nvGrpSpPr>
      <p:grpSpPr>
        <a:xfrm>
          <a:off x="0" y="0"/>
          <a:ext cx="0" cy="0"/>
          <a:chOff x="0" y="0"/>
          <a:chExt cx="0" cy="0"/>
        </a:xfrm>
      </p:grpSpPr>
      <p:sp>
        <p:nvSpPr>
          <p:cNvPr id="967" name="Google Shape;967;p97"/>
          <p:cNvSpPr txBox="1"/>
          <p:nvPr>
            <p:ph idx="1" type="body"/>
          </p:nvPr>
        </p:nvSpPr>
        <p:spPr>
          <a:xfrm>
            <a:off x="344500" y="1191375"/>
            <a:ext cx="4087800" cy="25017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Clr>
                <a:schemeClr val="lt1"/>
              </a:buClr>
              <a:buSzPts val="1800"/>
              <a:buChar char="●"/>
            </a:pPr>
            <a:r>
              <a:rPr lang="en" sz="1800">
                <a:solidFill>
                  <a:schemeClr val="lt1"/>
                </a:solidFill>
              </a:rPr>
              <a:t>Most JAX functions (</a:t>
            </a:r>
            <a:r>
              <a:rPr lang="en" sz="1800">
                <a:solidFill>
                  <a:schemeClr val="lt1"/>
                </a:solidFill>
                <a:latin typeface="Roboto Mono Medium"/>
                <a:ea typeface="Roboto Mono Medium"/>
                <a:cs typeface="Roboto Mono Medium"/>
                <a:sym typeface="Roboto Mono Medium"/>
              </a:rPr>
              <a:t>jit, grad, vmap</a:t>
            </a:r>
            <a:r>
              <a:rPr lang="en" sz="1800">
                <a:solidFill>
                  <a:schemeClr val="lt1"/>
                </a:solidFill>
              </a:rPr>
              <a:t>, optimizers) operate transparently over pytrees</a:t>
            </a:r>
            <a:endParaRPr sz="1800">
              <a:solidFill>
                <a:schemeClr val="lt1"/>
              </a:solidFill>
            </a:endParaRPr>
          </a:p>
          <a:p>
            <a:pPr indent="-342900" lvl="0" marL="457200" rtl="0" algn="l">
              <a:lnSpc>
                <a:spcPct val="115000"/>
              </a:lnSpc>
              <a:spcBef>
                <a:spcPts val="1000"/>
              </a:spcBef>
              <a:spcAft>
                <a:spcPts val="1000"/>
              </a:spcAft>
              <a:buClr>
                <a:schemeClr val="lt1"/>
              </a:buClr>
              <a:buSzPts val="1800"/>
              <a:buChar char="●"/>
            </a:pPr>
            <a:r>
              <a:rPr lang="en" sz="1800">
                <a:solidFill>
                  <a:schemeClr val="lt1"/>
                </a:solidFill>
                <a:latin typeface="Roboto Mono Medium"/>
                <a:ea typeface="Roboto Mono Medium"/>
                <a:cs typeface="Roboto Mono Medium"/>
                <a:sym typeface="Roboto Mono Medium"/>
              </a:rPr>
              <a:t>jax.tree.map()</a:t>
            </a:r>
            <a:r>
              <a:rPr lang="en" sz="1800">
                <a:solidFill>
                  <a:schemeClr val="lt1"/>
                </a:solidFill>
              </a:rPr>
              <a:t> works similarly to Python </a:t>
            </a:r>
            <a:r>
              <a:rPr lang="en" sz="1800">
                <a:solidFill>
                  <a:schemeClr val="lt1"/>
                </a:solidFill>
                <a:latin typeface="Roboto Mono Medium"/>
                <a:ea typeface="Roboto Mono Medium"/>
                <a:cs typeface="Roboto Mono Medium"/>
                <a:sym typeface="Roboto Mono Medium"/>
              </a:rPr>
              <a:t>map()</a:t>
            </a:r>
            <a:r>
              <a:rPr lang="en" sz="1800">
                <a:solidFill>
                  <a:schemeClr val="lt1"/>
                </a:solidFill>
              </a:rPr>
              <a:t>, but operates over pytrees</a:t>
            </a:r>
            <a:endParaRPr sz="1800">
              <a:solidFill>
                <a:schemeClr val="lt1"/>
              </a:solidFill>
            </a:endParaRPr>
          </a:p>
        </p:txBody>
      </p:sp>
      <p:sp>
        <p:nvSpPr>
          <p:cNvPr id="968" name="Google Shape;968;p97"/>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Working with pytrees</a:t>
            </a:r>
            <a:endParaRPr/>
          </a:p>
        </p:txBody>
      </p:sp>
      <p:sp>
        <p:nvSpPr>
          <p:cNvPr id="969" name="Google Shape;969;p97"/>
          <p:cNvSpPr/>
          <p:nvPr/>
        </p:nvSpPr>
        <p:spPr>
          <a:xfrm>
            <a:off x="4450850" y="916425"/>
            <a:ext cx="4572000" cy="3698400"/>
          </a:xfrm>
          <a:prstGeom prst="roundRect">
            <a:avLst>
              <a:gd fmla="val 5021" name="adj"/>
            </a:avLst>
          </a:prstGeom>
          <a:solidFill>
            <a:srgbClr val="202124"/>
          </a:solidFill>
          <a:ln cap="flat" cmpd="sng" w="9525">
            <a:solidFill>
              <a:srgbClr val="EEEEEE"/>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params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9CCC65"/>
                </a:solidFill>
                <a:latin typeface="Roboto Mono"/>
                <a:ea typeface="Roboto Mono"/>
                <a:cs typeface="Roboto Mono"/>
                <a:sym typeface="Roboto Mono"/>
              </a:rPr>
              <a:t>   "layer1"</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9CCC65"/>
                </a:solidFill>
                <a:latin typeface="Roboto Mono"/>
                <a:ea typeface="Roboto Mono"/>
                <a:cs typeface="Roboto Mono"/>
                <a:sym typeface="Roboto Mono"/>
              </a:rPr>
              <a:t>      "w"</a:t>
            </a:r>
            <a:r>
              <a:rPr lang="en" sz="1100">
                <a:solidFill>
                  <a:srgbClr val="ECEFF1"/>
                </a:solidFill>
                <a:latin typeface="Roboto Mono"/>
                <a:ea typeface="Roboto Mono"/>
                <a:cs typeface="Roboto Mono"/>
                <a:sym typeface="Roboto Mono"/>
              </a:rPr>
              <a:t>:[</a:t>
            </a:r>
            <a:r>
              <a:rPr lang="en" sz="1100">
                <a:solidFill>
                  <a:srgbClr val="FBC02D"/>
                </a:solidFill>
                <a:latin typeface="Roboto Mono"/>
                <a:ea typeface="Roboto Mono"/>
                <a:cs typeface="Roboto Mono"/>
                <a:sym typeface="Roboto Mono"/>
              </a:rPr>
              <a:t>1</a:t>
            </a:r>
            <a:r>
              <a:rPr lang="en" sz="1100">
                <a:solidFill>
                  <a:srgbClr val="ECEFF1"/>
                </a:solidFill>
                <a:latin typeface="Roboto Mono"/>
                <a:ea typeface="Roboto Mono"/>
                <a:cs typeface="Roboto Mono"/>
                <a:sym typeface="Roboto Mono"/>
              </a:rPr>
              <a:t>, </a:t>
            </a:r>
            <a:r>
              <a:rPr lang="en" sz="1100">
                <a:solidFill>
                  <a:srgbClr val="FBC02D"/>
                </a:solidFill>
                <a:latin typeface="Roboto Mono"/>
                <a:ea typeface="Roboto Mono"/>
                <a:cs typeface="Roboto Mono"/>
                <a:sym typeface="Roboto Mono"/>
              </a:rPr>
              <a:t>1</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9CCC65"/>
                </a:solidFill>
                <a:latin typeface="Roboto Mono"/>
                <a:ea typeface="Roboto Mono"/>
                <a:cs typeface="Roboto Mono"/>
                <a:sym typeface="Roboto Mono"/>
              </a:rPr>
              <a:t>      "b"</a:t>
            </a:r>
            <a:r>
              <a:rPr lang="en" sz="1100">
                <a:solidFill>
                  <a:srgbClr val="ECEFF1"/>
                </a:solidFill>
                <a:latin typeface="Roboto Mono"/>
                <a:ea typeface="Roboto Mono"/>
                <a:cs typeface="Roboto Mono"/>
                <a:sym typeface="Roboto Mono"/>
              </a:rPr>
              <a:t>:</a:t>
            </a:r>
            <a:r>
              <a:rPr lang="en" sz="1100">
                <a:solidFill>
                  <a:srgbClr val="FBC02D"/>
                </a:solidFill>
                <a:latin typeface="Roboto Mono"/>
                <a:ea typeface="Roboto Mono"/>
                <a:cs typeface="Roboto Mono"/>
                <a:sym typeface="Roboto Mono"/>
              </a:rPr>
              <a:t>2</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9CCC65"/>
                </a:solidFill>
                <a:latin typeface="Roboto Mono"/>
                <a:ea typeface="Roboto Mono"/>
                <a:cs typeface="Roboto Mono"/>
                <a:sym typeface="Roboto Mono"/>
              </a:rPr>
              <a:t>   "layer2"</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9CCC65"/>
                </a:solidFill>
                <a:latin typeface="Roboto Mono"/>
                <a:ea typeface="Roboto Mono"/>
                <a:cs typeface="Roboto Mono"/>
                <a:sym typeface="Roboto Mono"/>
              </a:rPr>
              <a:t>      "w"</a:t>
            </a:r>
            <a:r>
              <a:rPr lang="en" sz="1100">
                <a:solidFill>
                  <a:srgbClr val="ECEFF1"/>
                </a:solidFill>
                <a:latin typeface="Roboto Mono"/>
                <a:ea typeface="Roboto Mono"/>
                <a:cs typeface="Roboto Mono"/>
                <a:sym typeface="Roboto Mono"/>
              </a:rPr>
              <a:t>:</a:t>
            </a:r>
            <a:r>
              <a:rPr lang="en" sz="1100">
                <a:solidFill>
                  <a:srgbClr val="FBC02D"/>
                </a:solidFill>
                <a:latin typeface="Roboto Mono"/>
                <a:ea typeface="Roboto Mono"/>
                <a:cs typeface="Roboto Mono"/>
                <a:sym typeface="Roboto Mono"/>
              </a:rPr>
              <a:t>3</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9CCC65"/>
                </a:solidFill>
                <a:latin typeface="Roboto Mono"/>
                <a:ea typeface="Roboto Mono"/>
                <a:cs typeface="Roboto Mono"/>
                <a:sym typeface="Roboto Mono"/>
              </a:rPr>
              <a:t>      "b"</a:t>
            </a:r>
            <a:r>
              <a:rPr lang="en" sz="1100">
                <a:solidFill>
                  <a:srgbClr val="ECEFF1"/>
                </a:solidFill>
                <a:latin typeface="Roboto Mono"/>
                <a:ea typeface="Roboto Mono"/>
                <a:cs typeface="Roboto Mono"/>
                <a:sym typeface="Roboto Mono"/>
              </a:rPr>
              <a:t>:</a:t>
            </a:r>
            <a:r>
              <a:rPr lang="en" sz="1100">
                <a:solidFill>
                  <a:srgbClr val="FBC02D"/>
                </a:solidFill>
                <a:latin typeface="Roboto Mono"/>
                <a:ea typeface="Roboto Mono"/>
                <a:cs typeface="Roboto Mono"/>
                <a:sym typeface="Roboto Mono"/>
              </a:rPr>
              <a:t>4</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jax.tree.map(</a:t>
            </a:r>
            <a:r>
              <a:rPr lang="en" sz="1100">
                <a:solidFill>
                  <a:srgbClr val="4DD0E1"/>
                </a:solidFill>
                <a:latin typeface="Roboto Mono"/>
                <a:ea typeface="Roboto Mono"/>
                <a:cs typeface="Roboto Mono"/>
                <a:sym typeface="Roboto Mono"/>
              </a:rPr>
              <a:t>lambda</a:t>
            </a:r>
            <a:r>
              <a:rPr lang="en" sz="1100">
                <a:solidFill>
                  <a:srgbClr val="ECEFF1"/>
                </a:solidFill>
                <a:latin typeface="Roboto Mono"/>
                <a:ea typeface="Roboto Mono"/>
                <a:cs typeface="Roboto Mono"/>
                <a:sym typeface="Roboto Mono"/>
              </a:rPr>
              <a:t> x: x</a:t>
            </a:r>
            <a:r>
              <a:rPr lang="en" sz="1100">
                <a:solidFill>
                  <a:srgbClr val="4DD0E1"/>
                </a:solidFill>
                <a:latin typeface="Roboto Mono"/>
                <a:ea typeface="Roboto Mono"/>
                <a:cs typeface="Roboto Mono"/>
                <a:sym typeface="Roboto Mono"/>
              </a:rPr>
              <a:t>*</a:t>
            </a:r>
            <a:r>
              <a:rPr lang="en" sz="1100">
                <a:solidFill>
                  <a:srgbClr val="FBC02D"/>
                </a:solidFill>
                <a:latin typeface="Roboto Mono"/>
                <a:ea typeface="Roboto Mono"/>
                <a:cs typeface="Roboto Mono"/>
                <a:sym typeface="Roboto Mono"/>
              </a:rPr>
              <a:t>2</a:t>
            </a:r>
            <a:r>
              <a:rPr lang="en" sz="1100">
                <a:solidFill>
                  <a:srgbClr val="ECEFF1"/>
                </a:solidFill>
                <a:latin typeface="Roboto Mono"/>
                <a:ea typeface="Roboto Mono"/>
                <a:cs typeface="Roboto Mono"/>
                <a:sym typeface="Roboto Mono"/>
              </a:rPr>
              <a:t>, params)</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6292"/>
                </a:solidFill>
                <a:latin typeface="Roboto Mono"/>
                <a:ea typeface="Roboto Mono"/>
                <a:cs typeface="Roboto Mono"/>
                <a:sym typeface="Roboto Mono"/>
              </a:rPr>
              <a:t># {'layer1': {'b': 4, 'w': [2, 2]}, 'layer2': {'b': 8, 'w': 6}}</a:t>
            </a:r>
            <a:endParaRPr sz="1100">
              <a:solidFill>
                <a:srgbClr val="F06292"/>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solidFill>
                <a:srgbClr val="ECEFF1"/>
              </a:solidFill>
              <a:latin typeface="Roboto Mono"/>
              <a:ea typeface="Roboto Mono"/>
              <a:cs typeface="Roboto Mono"/>
              <a:sym typeface="Roboto Mon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3" name="Shape 973"/>
        <p:cNvGrpSpPr/>
        <p:nvPr/>
      </p:nvGrpSpPr>
      <p:grpSpPr>
        <a:xfrm>
          <a:off x="0" y="0"/>
          <a:ext cx="0" cy="0"/>
          <a:chOff x="0" y="0"/>
          <a:chExt cx="0" cy="0"/>
        </a:xfrm>
      </p:grpSpPr>
      <p:sp>
        <p:nvSpPr>
          <p:cNvPr id="974" name="Google Shape;974;p98"/>
          <p:cNvSpPr txBox="1"/>
          <p:nvPr>
            <p:ph idx="1" type="body"/>
          </p:nvPr>
        </p:nvSpPr>
        <p:spPr>
          <a:xfrm>
            <a:off x="344500" y="1800975"/>
            <a:ext cx="6335700" cy="18645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Manual Control</a:t>
            </a:r>
            <a:r>
              <a:rPr lang="en" sz="1800"/>
              <a:t>: Provides explicit, manual control over multi-device parallelism, complementing </a:t>
            </a:r>
            <a:r>
              <a:rPr lang="en" sz="1800">
                <a:latin typeface="Roboto Mono Medium"/>
                <a:ea typeface="Roboto Mono Medium"/>
                <a:cs typeface="Roboto Mono Medium"/>
                <a:sym typeface="Roboto Mono Medium"/>
              </a:rPr>
              <a:t>jit's</a:t>
            </a:r>
            <a:r>
              <a:rPr lang="en" sz="1800"/>
              <a:t> automatic partitioning.</a:t>
            </a:r>
            <a:endParaRPr sz="1800"/>
          </a:p>
          <a:p>
            <a:pPr indent="-342900" lvl="0" marL="457200" rtl="0" algn="l">
              <a:lnSpc>
                <a:spcPct val="115000"/>
              </a:lnSpc>
              <a:spcBef>
                <a:spcPts val="1000"/>
              </a:spcBef>
              <a:spcAft>
                <a:spcPts val="1000"/>
              </a:spcAft>
              <a:buSzPts val="1800"/>
              <a:buChar char="●"/>
            </a:pPr>
            <a:r>
              <a:rPr b="1" lang="en" sz="1800"/>
              <a:t>SPMD Approach</a:t>
            </a:r>
            <a:r>
              <a:rPr lang="en" sz="1800"/>
              <a:t>: You write the code from a device-local perspective (Single-Program Multiple-Data).</a:t>
            </a:r>
            <a:endParaRPr sz="1800"/>
          </a:p>
        </p:txBody>
      </p:sp>
      <p:sp>
        <p:nvSpPr>
          <p:cNvPr id="975" name="Google Shape;975;p98"/>
          <p:cNvSpPr txBox="1"/>
          <p:nvPr>
            <p:ph type="title"/>
          </p:nvPr>
        </p:nvSpPr>
        <p:spPr>
          <a:xfrm>
            <a:off x="344500" y="264375"/>
            <a:ext cx="8170200" cy="9225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2200"/>
              <a:t>JAX Strength: Explicit Parallelism (</a:t>
            </a:r>
            <a:r>
              <a:rPr lang="en" sz="2200">
                <a:latin typeface="Roboto Mono Medium"/>
                <a:ea typeface="Roboto Mono Medium"/>
                <a:cs typeface="Roboto Mono Medium"/>
                <a:sym typeface="Roboto Mono Medium"/>
              </a:rPr>
              <a:t>shard_map</a:t>
            </a:r>
            <a:r>
              <a:rPr lang="en" sz="2200"/>
              <a:t>)</a:t>
            </a:r>
            <a:endParaRPr sz="2200"/>
          </a:p>
          <a:p>
            <a:pPr indent="0" lvl="0" marL="0" rtl="0" algn="l">
              <a:spcBef>
                <a:spcPts val="1000"/>
              </a:spcBef>
              <a:spcAft>
                <a:spcPts val="0"/>
              </a:spcAft>
              <a:buNone/>
            </a:pPr>
            <a:r>
              <a:rPr lang="en" sz="2200">
                <a:solidFill>
                  <a:schemeClr val="lt1"/>
                </a:solidFill>
              </a:rPr>
              <a:t>aka “shmap”</a:t>
            </a:r>
            <a:endParaRPr sz="2200">
              <a:solidFill>
                <a:schemeClr val="lt1"/>
              </a:solidFill>
            </a:endParaRPr>
          </a:p>
        </p:txBody>
      </p:sp>
      <p:pic>
        <p:nvPicPr>
          <p:cNvPr id="976" name="Google Shape;976;p98"/>
          <p:cNvPicPr preferRelativeResize="0"/>
          <p:nvPr/>
        </p:nvPicPr>
        <p:blipFill>
          <a:blip r:embed="rId3">
            <a:alphaModFix/>
          </a:blip>
          <a:stretch>
            <a:fillRect/>
          </a:stretch>
        </p:blipFill>
        <p:spPr>
          <a:xfrm>
            <a:off x="6898073" y="2205075"/>
            <a:ext cx="1838275" cy="106619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0" name="Shape 980"/>
        <p:cNvGrpSpPr/>
        <p:nvPr/>
      </p:nvGrpSpPr>
      <p:grpSpPr>
        <a:xfrm>
          <a:off x="0" y="0"/>
          <a:ext cx="0" cy="0"/>
          <a:chOff x="0" y="0"/>
          <a:chExt cx="0" cy="0"/>
        </a:xfrm>
      </p:grpSpPr>
      <p:sp>
        <p:nvSpPr>
          <p:cNvPr id="981" name="Google Shape;981;p99"/>
          <p:cNvSpPr txBox="1"/>
          <p:nvPr>
            <p:ph idx="1" type="body"/>
          </p:nvPr>
        </p:nvSpPr>
        <p:spPr>
          <a:xfrm>
            <a:off x="344500" y="1800975"/>
            <a:ext cx="6385500" cy="18645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Explicit Communication</a:t>
            </a:r>
            <a:r>
              <a:rPr lang="en" sz="1800"/>
              <a:t>: Requires users to explicitly write collective communication operations (e.g., all_gather, psum) needed between devices/shards.</a:t>
            </a:r>
            <a:endParaRPr sz="1800"/>
          </a:p>
          <a:p>
            <a:pPr indent="-342900" lvl="0" marL="457200" rtl="0" algn="l">
              <a:lnSpc>
                <a:spcPct val="115000"/>
              </a:lnSpc>
              <a:spcBef>
                <a:spcPts val="1000"/>
              </a:spcBef>
              <a:spcAft>
                <a:spcPts val="1000"/>
              </a:spcAft>
              <a:buSzPts val="1800"/>
              <a:buChar char="●"/>
            </a:pPr>
            <a:r>
              <a:rPr b="1" lang="en" sz="1800"/>
              <a:t>Expressive &amp; Debuggable</a:t>
            </a:r>
            <a:r>
              <a:rPr lang="en" sz="1800"/>
              <a:t>: Offers more expressiveness and can work eagerly, aiding debugging.</a:t>
            </a:r>
            <a:endParaRPr sz="1800"/>
          </a:p>
        </p:txBody>
      </p:sp>
      <p:sp>
        <p:nvSpPr>
          <p:cNvPr id="982" name="Google Shape;982;p99"/>
          <p:cNvSpPr txBox="1"/>
          <p:nvPr>
            <p:ph type="title"/>
          </p:nvPr>
        </p:nvSpPr>
        <p:spPr>
          <a:xfrm>
            <a:off x="344500" y="264375"/>
            <a:ext cx="8170200" cy="9225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dk1"/>
                </a:solidFill>
              </a:rPr>
              <a:t>JAX Strength: Explicit Parallelism (</a:t>
            </a:r>
            <a:r>
              <a:rPr lang="en" sz="2200">
                <a:solidFill>
                  <a:schemeClr val="dk1"/>
                </a:solidFill>
                <a:latin typeface="Roboto Mono Medium"/>
                <a:ea typeface="Roboto Mono Medium"/>
                <a:cs typeface="Roboto Mono Medium"/>
                <a:sym typeface="Roboto Mono Medium"/>
              </a:rPr>
              <a:t>shard_map</a:t>
            </a:r>
            <a:r>
              <a:rPr lang="en" sz="2200">
                <a:solidFill>
                  <a:schemeClr val="dk1"/>
                </a:solidFill>
              </a:rPr>
              <a:t>)</a:t>
            </a:r>
            <a:endParaRPr sz="2200">
              <a:solidFill>
                <a:schemeClr val="dk1"/>
              </a:solidFill>
            </a:endParaRPr>
          </a:p>
          <a:p>
            <a:pPr indent="0" lvl="0" marL="0" rtl="0" algn="l">
              <a:spcBef>
                <a:spcPts val="1000"/>
              </a:spcBef>
              <a:spcAft>
                <a:spcPts val="0"/>
              </a:spcAft>
              <a:buNone/>
            </a:pPr>
            <a:r>
              <a:rPr lang="en" sz="2200">
                <a:solidFill>
                  <a:schemeClr val="lt1"/>
                </a:solidFill>
              </a:rPr>
              <a:t>aka “shmap”</a:t>
            </a:r>
            <a:endParaRPr sz="2200"/>
          </a:p>
        </p:txBody>
      </p:sp>
      <p:pic>
        <p:nvPicPr>
          <p:cNvPr id="983" name="Google Shape;983;p99"/>
          <p:cNvPicPr preferRelativeResize="0"/>
          <p:nvPr/>
        </p:nvPicPr>
        <p:blipFill>
          <a:blip r:embed="rId3">
            <a:alphaModFix/>
          </a:blip>
          <a:stretch>
            <a:fillRect/>
          </a:stretch>
        </p:blipFill>
        <p:spPr>
          <a:xfrm>
            <a:off x="6898073" y="2205075"/>
            <a:ext cx="1838275" cy="106619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87" name="Shape 987"/>
        <p:cNvGrpSpPr/>
        <p:nvPr/>
      </p:nvGrpSpPr>
      <p:grpSpPr>
        <a:xfrm>
          <a:off x="0" y="0"/>
          <a:ext cx="0" cy="0"/>
          <a:chOff x="0" y="0"/>
          <a:chExt cx="0" cy="0"/>
        </a:xfrm>
      </p:grpSpPr>
      <p:sp>
        <p:nvSpPr>
          <p:cNvPr id="988" name="Google Shape;988;p100"/>
          <p:cNvSpPr txBox="1"/>
          <p:nvPr/>
        </p:nvSpPr>
        <p:spPr>
          <a:xfrm>
            <a:off x="375525" y="860499"/>
            <a:ext cx="8352600" cy="38790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500">
                <a:solidFill>
                  <a:srgbClr val="4DD0E1"/>
                </a:solidFill>
                <a:latin typeface="Roboto Mono"/>
                <a:ea typeface="Roboto Mono"/>
                <a:cs typeface="Roboto Mono"/>
                <a:sym typeface="Roboto Mono"/>
              </a:rPr>
              <a:t>import</a:t>
            </a:r>
            <a:r>
              <a:rPr lang="en" sz="1500">
                <a:solidFill>
                  <a:srgbClr val="ECEFF1"/>
                </a:solidFill>
                <a:latin typeface="Roboto Mono"/>
                <a:ea typeface="Roboto Mono"/>
                <a:cs typeface="Roboto Mono"/>
                <a:sym typeface="Roboto Mono"/>
              </a:rPr>
              <a:t> jax</a:t>
            </a:r>
            <a:endParaRPr sz="1500">
              <a:latin typeface="Roboto Mono"/>
              <a:ea typeface="Roboto Mono"/>
              <a:cs typeface="Roboto Mono"/>
              <a:sym typeface="Roboto Mono"/>
            </a:endParaRPr>
          </a:p>
          <a:p>
            <a:pPr indent="0" lvl="0" marL="0" rtl="0" algn="l">
              <a:lnSpc>
                <a:spcPct val="150000"/>
              </a:lnSpc>
              <a:spcBef>
                <a:spcPts val="0"/>
              </a:spcBef>
              <a:spcAft>
                <a:spcPts val="0"/>
              </a:spcAft>
              <a:buNone/>
            </a:pPr>
            <a:r>
              <a:rPr lang="en" sz="1500">
                <a:solidFill>
                  <a:srgbClr val="4DD0E1"/>
                </a:solidFill>
                <a:latin typeface="Roboto Mono"/>
                <a:ea typeface="Roboto Mono"/>
                <a:cs typeface="Roboto Mono"/>
                <a:sym typeface="Roboto Mono"/>
              </a:rPr>
              <a:t>import</a:t>
            </a:r>
            <a:r>
              <a:rPr lang="en" sz="1500">
                <a:solidFill>
                  <a:srgbClr val="ECEFF1"/>
                </a:solidFill>
                <a:latin typeface="Roboto Mono"/>
                <a:ea typeface="Roboto Mono"/>
                <a:cs typeface="Roboto Mono"/>
                <a:sym typeface="Roboto Mono"/>
              </a:rPr>
              <a:t> jax.numpy </a:t>
            </a:r>
            <a:r>
              <a:rPr lang="en" sz="1500">
                <a:solidFill>
                  <a:srgbClr val="4DD0E1"/>
                </a:solidFill>
                <a:latin typeface="Roboto Mono"/>
                <a:ea typeface="Roboto Mono"/>
                <a:cs typeface="Roboto Mono"/>
                <a:sym typeface="Roboto Mono"/>
              </a:rPr>
              <a:t>as</a:t>
            </a:r>
            <a:r>
              <a:rPr lang="en" sz="1500">
                <a:solidFill>
                  <a:srgbClr val="ECEFF1"/>
                </a:solidFill>
                <a:latin typeface="Roboto Mono"/>
                <a:ea typeface="Roboto Mono"/>
                <a:cs typeface="Roboto Mono"/>
                <a:sym typeface="Roboto Mono"/>
              </a:rPr>
              <a:t> jnp</a:t>
            </a:r>
            <a:endParaRPr sz="1500">
              <a:solidFill>
                <a:srgbClr val="ECEFF1"/>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500">
              <a:solidFill>
                <a:srgbClr val="ECEFF1"/>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500">
                <a:solidFill>
                  <a:srgbClr val="F06292"/>
                </a:solidFill>
                <a:latin typeface="Roboto Mono"/>
                <a:ea typeface="Roboto Mono"/>
                <a:cs typeface="Roboto Mono"/>
                <a:sym typeface="Roboto Mono"/>
              </a:rPr>
              <a:t># jax.P is also a direct alias of PartitionSpec</a:t>
            </a:r>
            <a:endParaRPr sz="1500">
              <a:solidFill>
                <a:srgbClr val="ECEFF1"/>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500">
                <a:solidFill>
                  <a:srgbClr val="4DD0E1"/>
                </a:solidFill>
                <a:latin typeface="Roboto Mono"/>
                <a:ea typeface="Roboto Mono"/>
                <a:cs typeface="Roboto Mono"/>
                <a:sym typeface="Roboto Mono"/>
              </a:rPr>
              <a:t>from</a:t>
            </a:r>
            <a:r>
              <a:rPr lang="en" sz="1500">
                <a:solidFill>
                  <a:srgbClr val="ECEFF1"/>
                </a:solidFill>
                <a:latin typeface="Roboto Mono"/>
                <a:ea typeface="Roboto Mono"/>
                <a:cs typeface="Roboto Mono"/>
                <a:sym typeface="Roboto Mono"/>
              </a:rPr>
              <a:t> jax.sharding </a:t>
            </a:r>
            <a:r>
              <a:rPr lang="en" sz="1500">
                <a:solidFill>
                  <a:srgbClr val="4DD0E1"/>
                </a:solidFill>
                <a:latin typeface="Roboto Mono"/>
                <a:ea typeface="Roboto Mono"/>
                <a:cs typeface="Roboto Mono"/>
                <a:sym typeface="Roboto Mono"/>
              </a:rPr>
              <a:t>import</a:t>
            </a:r>
            <a:r>
              <a:rPr lang="en" sz="1500">
                <a:solidFill>
                  <a:srgbClr val="ECEFF1"/>
                </a:solidFill>
                <a:latin typeface="Roboto Mono"/>
                <a:ea typeface="Roboto Mono"/>
                <a:cs typeface="Roboto Mono"/>
                <a:sym typeface="Roboto Mono"/>
              </a:rPr>
              <a:t> Mesh, PartitionSpec </a:t>
            </a:r>
            <a:r>
              <a:rPr lang="en" sz="1500">
                <a:solidFill>
                  <a:srgbClr val="4DD0E1"/>
                </a:solidFill>
                <a:latin typeface="Roboto Mono"/>
                <a:ea typeface="Roboto Mono"/>
                <a:cs typeface="Roboto Mono"/>
                <a:sym typeface="Roboto Mono"/>
              </a:rPr>
              <a:t>as</a:t>
            </a:r>
            <a:r>
              <a:rPr lang="en" sz="1500">
                <a:solidFill>
                  <a:srgbClr val="ECEFF1"/>
                </a:solidFill>
                <a:latin typeface="Roboto Mono"/>
                <a:ea typeface="Roboto Mono"/>
                <a:cs typeface="Roboto Mono"/>
                <a:sym typeface="Roboto Mono"/>
              </a:rPr>
              <a:t> P</a:t>
            </a:r>
            <a:endParaRPr sz="15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500">
              <a:latin typeface="Roboto Mono"/>
              <a:ea typeface="Roboto Mono"/>
              <a:cs typeface="Roboto Mono"/>
              <a:sym typeface="Roboto Mono"/>
            </a:endParaRPr>
          </a:p>
          <a:p>
            <a:pPr indent="0" lvl="0" marL="0" rtl="0" algn="l">
              <a:lnSpc>
                <a:spcPct val="150000"/>
              </a:lnSpc>
              <a:spcBef>
                <a:spcPts val="0"/>
              </a:spcBef>
              <a:spcAft>
                <a:spcPts val="0"/>
              </a:spcAft>
              <a:buNone/>
            </a:pPr>
            <a:r>
              <a:rPr lang="en" sz="1500">
                <a:solidFill>
                  <a:srgbClr val="ECEFF1"/>
                </a:solidFill>
                <a:latin typeface="Roboto Mono"/>
                <a:ea typeface="Roboto Mono"/>
                <a:cs typeface="Roboto Mono"/>
                <a:sym typeface="Roboto Mono"/>
              </a:rPr>
              <a:t>mesh </a:t>
            </a:r>
            <a:r>
              <a:rPr lang="en" sz="1500">
                <a:solidFill>
                  <a:srgbClr val="4DD0E1"/>
                </a:solidFill>
                <a:latin typeface="Roboto Mono"/>
                <a:ea typeface="Roboto Mono"/>
                <a:cs typeface="Roboto Mono"/>
                <a:sym typeface="Roboto Mono"/>
              </a:rPr>
              <a:t>=</a:t>
            </a:r>
            <a:r>
              <a:rPr lang="en" sz="1500">
                <a:solidFill>
                  <a:srgbClr val="ECEFF1"/>
                </a:solidFill>
                <a:latin typeface="Roboto Mono"/>
                <a:ea typeface="Roboto Mono"/>
                <a:cs typeface="Roboto Mono"/>
                <a:sym typeface="Roboto Mono"/>
              </a:rPr>
              <a:t> jax.make_mesh((</a:t>
            </a:r>
            <a:r>
              <a:rPr lang="en" sz="1500">
                <a:solidFill>
                  <a:srgbClr val="FBC02D"/>
                </a:solidFill>
                <a:latin typeface="Roboto Mono"/>
                <a:ea typeface="Roboto Mono"/>
                <a:cs typeface="Roboto Mono"/>
                <a:sym typeface="Roboto Mono"/>
              </a:rPr>
              <a:t>8</a:t>
            </a:r>
            <a:r>
              <a:rPr lang="en" sz="1500">
                <a:solidFill>
                  <a:srgbClr val="ECEFF1"/>
                </a:solidFill>
                <a:latin typeface="Roboto Mono"/>
                <a:ea typeface="Roboto Mono"/>
                <a:cs typeface="Roboto Mono"/>
                <a:sym typeface="Roboto Mono"/>
              </a:rPr>
              <a:t>,), (</a:t>
            </a:r>
            <a:r>
              <a:rPr lang="en" sz="1500">
                <a:solidFill>
                  <a:srgbClr val="9CCC65"/>
                </a:solidFill>
                <a:latin typeface="Roboto Mono"/>
                <a:ea typeface="Roboto Mono"/>
                <a:cs typeface="Roboto Mono"/>
                <a:sym typeface="Roboto Mono"/>
              </a:rPr>
              <a:t>'x'</a:t>
            </a:r>
            <a:r>
              <a:rPr lang="en" sz="1500">
                <a:solidFill>
                  <a:srgbClr val="ECEFF1"/>
                </a:solidFill>
                <a:latin typeface="Roboto Mono"/>
                <a:ea typeface="Roboto Mono"/>
                <a:cs typeface="Roboto Mono"/>
                <a:sym typeface="Roboto Mono"/>
              </a:rPr>
              <a:t>,))</a:t>
            </a:r>
            <a:endParaRPr sz="15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500">
              <a:latin typeface="Roboto Mono"/>
              <a:ea typeface="Roboto Mono"/>
              <a:cs typeface="Roboto Mono"/>
              <a:sym typeface="Roboto Mono"/>
            </a:endParaRPr>
          </a:p>
          <a:p>
            <a:pPr indent="0" lvl="0" marL="0" rtl="0" algn="l">
              <a:lnSpc>
                <a:spcPct val="150000"/>
              </a:lnSpc>
              <a:spcBef>
                <a:spcPts val="0"/>
              </a:spcBef>
              <a:spcAft>
                <a:spcPts val="0"/>
              </a:spcAft>
              <a:buNone/>
            </a:pPr>
            <a:r>
              <a:rPr lang="en" sz="1500">
                <a:solidFill>
                  <a:srgbClr val="ECEFF1"/>
                </a:solidFill>
                <a:latin typeface="Roboto Mono"/>
                <a:ea typeface="Roboto Mono"/>
                <a:cs typeface="Roboto Mono"/>
                <a:sym typeface="Roboto Mono"/>
              </a:rPr>
              <a:t>@</a:t>
            </a:r>
            <a:r>
              <a:rPr lang="en" sz="1500">
                <a:solidFill>
                  <a:srgbClr val="CE93D8"/>
                </a:solidFill>
                <a:latin typeface="Roboto Mono"/>
                <a:ea typeface="Roboto Mono"/>
                <a:cs typeface="Roboto Mono"/>
                <a:sym typeface="Roboto Mono"/>
              </a:rPr>
              <a:t>jax</a:t>
            </a:r>
            <a:r>
              <a:rPr lang="en" sz="1500">
                <a:solidFill>
                  <a:srgbClr val="ECEFF1"/>
                </a:solidFill>
                <a:latin typeface="Roboto Mono"/>
                <a:ea typeface="Roboto Mono"/>
                <a:cs typeface="Roboto Mono"/>
                <a:sym typeface="Roboto Mono"/>
              </a:rPr>
              <a:t>.</a:t>
            </a:r>
            <a:r>
              <a:rPr lang="en" sz="1500">
                <a:solidFill>
                  <a:srgbClr val="CE93D8"/>
                </a:solidFill>
                <a:latin typeface="Roboto Mono"/>
                <a:ea typeface="Roboto Mono"/>
                <a:cs typeface="Roboto Mono"/>
                <a:sym typeface="Roboto Mono"/>
              </a:rPr>
              <a:t>jit</a:t>
            </a:r>
            <a:endParaRPr sz="1500">
              <a:latin typeface="Roboto Mono"/>
              <a:ea typeface="Roboto Mono"/>
              <a:cs typeface="Roboto Mono"/>
              <a:sym typeface="Roboto Mono"/>
            </a:endParaRPr>
          </a:p>
          <a:p>
            <a:pPr indent="0" lvl="0" marL="0" rtl="0" algn="l">
              <a:lnSpc>
                <a:spcPct val="150000"/>
              </a:lnSpc>
              <a:spcBef>
                <a:spcPts val="0"/>
              </a:spcBef>
              <a:spcAft>
                <a:spcPts val="0"/>
              </a:spcAft>
              <a:buNone/>
            </a:pPr>
            <a:r>
              <a:rPr lang="en" sz="1500">
                <a:solidFill>
                  <a:srgbClr val="4DD0E1"/>
                </a:solidFill>
                <a:latin typeface="Roboto Mono"/>
                <a:ea typeface="Roboto Mono"/>
                <a:cs typeface="Roboto Mono"/>
                <a:sym typeface="Roboto Mono"/>
              </a:rPr>
              <a:t>def</a:t>
            </a:r>
            <a:r>
              <a:rPr lang="en" sz="1500">
                <a:solidFill>
                  <a:srgbClr val="CE93D8"/>
                </a:solidFill>
                <a:latin typeface="Roboto Mono"/>
                <a:ea typeface="Roboto Mono"/>
                <a:cs typeface="Roboto Mono"/>
                <a:sym typeface="Roboto Mono"/>
              </a:rPr>
              <a:t> f_elementwise</a:t>
            </a:r>
            <a:r>
              <a:rPr lang="en" sz="1500">
                <a:solidFill>
                  <a:srgbClr val="ECEFF1"/>
                </a:solidFill>
                <a:latin typeface="Roboto Mono"/>
                <a:ea typeface="Roboto Mono"/>
                <a:cs typeface="Roboto Mono"/>
                <a:sym typeface="Roboto Mono"/>
              </a:rPr>
              <a:t>(x):</a:t>
            </a:r>
            <a:endParaRPr sz="1500">
              <a:latin typeface="Roboto Mono"/>
              <a:ea typeface="Roboto Mono"/>
              <a:cs typeface="Roboto Mono"/>
              <a:sym typeface="Roboto Mono"/>
            </a:endParaRPr>
          </a:p>
          <a:p>
            <a:pPr indent="0" lvl="0" marL="0" rtl="0" algn="l">
              <a:lnSpc>
                <a:spcPct val="150000"/>
              </a:lnSpc>
              <a:spcBef>
                <a:spcPts val="0"/>
              </a:spcBef>
              <a:spcAft>
                <a:spcPts val="0"/>
              </a:spcAft>
              <a:buNone/>
            </a:pPr>
            <a:r>
              <a:rPr lang="en" sz="1500">
                <a:solidFill>
                  <a:srgbClr val="4DD0E1"/>
                </a:solidFill>
                <a:latin typeface="Roboto Mono"/>
                <a:ea typeface="Roboto Mono"/>
                <a:cs typeface="Roboto Mono"/>
                <a:sym typeface="Roboto Mono"/>
              </a:rPr>
              <a:t>  return</a:t>
            </a:r>
            <a:r>
              <a:rPr lang="en" sz="1500">
                <a:solidFill>
                  <a:srgbClr val="FBC02D"/>
                </a:solidFill>
                <a:latin typeface="Roboto Mono"/>
                <a:ea typeface="Roboto Mono"/>
                <a:cs typeface="Roboto Mono"/>
                <a:sym typeface="Roboto Mono"/>
              </a:rPr>
              <a:t> 2</a:t>
            </a:r>
            <a:r>
              <a:rPr lang="en" sz="1500">
                <a:solidFill>
                  <a:srgbClr val="4DD0E1"/>
                </a:solidFill>
                <a:latin typeface="Roboto Mono"/>
                <a:ea typeface="Roboto Mono"/>
                <a:cs typeface="Roboto Mono"/>
                <a:sym typeface="Roboto Mono"/>
              </a:rPr>
              <a:t> *</a:t>
            </a:r>
            <a:r>
              <a:rPr lang="en" sz="1500">
                <a:solidFill>
                  <a:srgbClr val="ECEFF1"/>
                </a:solidFill>
                <a:latin typeface="Roboto Mono"/>
                <a:ea typeface="Roboto Mono"/>
                <a:cs typeface="Roboto Mono"/>
                <a:sym typeface="Roboto Mono"/>
              </a:rPr>
              <a:t> jnp.sin(x) </a:t>
            </a:r>
            <a:r>
              <a:rPr lang="en" sz="1500">
                <a:solidFill>
                  <a:srgbClr val="4DD0E1"/>
                </a:solidFill>
                <a:latin typeface="Roboto Mono"/>
                <a:ea typeface="Roboto Mono"/>
                <a:cs typeface="Roboto Mono"/>
                <a:sym typeface="Roboto Mono"/>
              </a:rPr>
              <a:t>+</a:t>
            </a:r>
            <a:r>
              <a:rPr lang="en" sz="1500">
                <a:solidFill>
                  <a:srgbClr val="FBC02D"/>
                </a:solidFill>
                <a:latin typeface="Roboto Mono"/>
                <a:ea typeface="Roboto Mono"/>
                <a:cs typeface="Roboto Mono"/>
                <a:sym typeface="Roboto Mono"/>
              </a:rPr>
              <a:t> 1</a:t>
            </a:r>
            <a:endParaRPr sz="1200">
              <a:solidFill>
                <a:srgbClr val="FF9492"/>
              </a:solidFill>
              <a:latin typeface="Roboto Mono"/>
              <a:ea typeface="Roboto Mono"/>
              <a:cs typeface="Roboto Mono"/>
              <a:sym typeface="Roboto Mono"/>
            </a:endParaRPr>
          </a:p>
        </p:txBody>
      </p:sp>
      <p:sp>
        <p:nvSpPr>
          <p:cNvPr id="989" name="Google Shape;989;p100"/>
          <p:cNvSpPr txBox="1"/>
          <p:nvPr>
            <p:ph idx="4294967295" type="title"/>
          </p:nvPr>
        </p:nvSpPr>
        <p:spPr>
          <a:xfrm>
            <a:off x="344500" y="357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JAX Strength: </a:t>
            </a:r>
            <a:r>
              <a:rPr lang="en">
                <a:solidFill>
                  <a:schemeClr val="lt2"/>
                </a:solidFill>
                <a:latin typeface="Roboto Mono Medium"/>
                <a:ea typeface="Roboto Mono Medium"/>
                <a:cs typeface="Roboto Mono Medium"/>
                <a:sym typeface="Roboto Mono Medium"/>
              </a:rPr>
              <a:t>shard_map()</a:t>
            </a:r>
            <a:r>
              <a:rPr lang="en">
                <a:solidFill>
                  <a:schemeClr val="lt2"/>
                </a:solidFill>
              </a:rPr>
              <a:t> (aka “shmap”)</a:t>
            </a:r>
            <a:endParaRPr>
              <a:solidFill>
                <a:schemeClr val="lt2"/>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93" name="Shape 993"/>
        <p:cNvGrpSpPr/>
        <p:nvPr/>
      </p:nvGrpSpPr>
      <p:grpSpPr>
        <a:xfrm>
          <a:off x="0" y="0"/>
          <a:ext cx="0" cy="0"/>
          <a:chOff x="0" y="0"/>
          <a:chExt cx="0" cy="0"/>
        </a:xfrm>
      </p:grpSpPr>
      <p:sp>
        <p:nvSpPr>
          <p:cNvPr id="994" name="Google Shape;994;p101"/>
          <p:cNvSpPr txBox="1"/>
          <p:nvPr/>
        </p:nvSpPr>
        <p:spPr>
          <a:xfrm>
            <a:off x="375525" y="919284"/>
            <a:ext cx="8616000" cy="2147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500">
                <a:solidFill>
                  <a:srgbClr val="ECEFF1"/>
                </a:solidFill>
                <a:latin typeface="Roboto Mono"/>
                <a:ea typeface="Roboto Mono"/>
                <a:cs typeface="Roboto Mono"/>
                <a:sym typeface="Roboto Mono"/>
              </a:rPr>
              <a:t>f_elementwise_sharded </a:t>
            </a:r>
            <a:r>
              <a:rPr lang="en" sz="1500">
                <a:solidFill>
                  <a:srgbClr val="4DD0E1"/>
                </a:solidFill>
                <a:latin typeface="Roboto Mono"/>
                <a:ea typeface="Roboto Mono"/>
                <a:cs typeface="Roboto Mono"/>
                <a:sym typeface="Roboto Mono"/>
              </a:rPr>
              <a:t>=</a:t>
            </a:r>
            <a:r>
              <a:rPr lang="en" sz="1500">
                <a:solidFill>
                  <a:srgbClr val="ECEFF1"/>
                </a:solidFill>
                <a:latin typeface="Roboto Mono"/>
                <a:ea typeface="Roboto Mono"/>
                <a:cs typeface="Roboto Mono"/>
                <a:sym typeface="Roboto Mono"/>
              </a:rPr>
              <a:t> jax.shard_map(f_elementwise,</a:t>
            </a:r>
            <a:r>
              <a:rPr lang="en" sz="1500">
                <a:solidFill>
                  <a:srgbClr val="F06292"/>
                </a:solidFill>
                <a:latin typeface="Roboto Mono"/>
                <a:ea typeface="Roboto Mono"/>
                <a:cs typeface="Roboto Mono"/>
                <a:sym typeface="Roboto Mono"/>
              </a:rPr>
              <a:t># From previous</a:t>
            </a:r>
            <a:endParaRPr sz="1500">
              <a:latin typeface="Roboto Mono"/>
              <a:ea typeface="Roboto Mono"/>
              <a:cs typeface="Roboto Mono"/>
              <a:sym typeface="Roboto Mono"/>
            </a:endParaRPr>
          </a:p>
          <a:p>
            <a:pPr indent="0" lvl="0" marL="0" rtl="0" algn="l">
              <a:lnSpc>
                <a:spcPct val="150000"/>
              </a:lnSpc>
              <a:spcBef>
                <a:spcPts val="0"/>
              </a:spcBef>
              <a:spcAft>
                <a:spcPts val="0"/>
              </a:spcAft>
              <a:buNone/>
            </a:pPr>
            <a:r>
              <a:rPr lang="en" sz="1500">
                <a:solidFill>
                  <a:srgbClr val="FBC02D"/>
                </a:solidFill>
                <a:latin typeface="Roboto Mono"/>
                <a:ea typeface="Roboto Mono"/>
                <a:cs typeface="Roboto Mono"/>
                <a:sym typeface="Roboto Mono"/>
              </a:rPr>
              <a:t>    mesh</a:t>
            </a:r>
            <a:r>
              <a:rPr lang="en" sz="1500">
                <a:solidFill>
                  <a:srgbClr val="4DD0E1"/>
                </a:solidFill>
                <a:latin typeface="Roboto Mono"/>
                <a:ea typeface="Roboto Mono"/>
                <a:cs typeface="Roboto Mono"/>
                <a:sym typeface="Roboto Mono"/>
              </a:rPr>
              <a:t>=</a:t>
            </a:r>
            <a:r>
              <a:rPr lang="en" sz="1500">
                <a:solidFill>
                  <a:srgbClr val="ECEFF1"/>
                </a:solidFill>
                <a:latin typeface="Roboto Mono"/>
                <a:ea typeface="Roboto Mono"/>
                <a:cs typeface="Roboto Mono"/>
                <a:sym typeface="Roboto Mono"/>
              </a:rPr>
              <a:t>mesh,</a:t>
            </a:r>
            <a:r>
              <a:rPr lang="en" sz="1500">
                <a:latin typeface="Roboto Mono"/>
                <a:ea typeface="Roboto Mono"/>
                <a:cs typeface="Roboto Mono"/>
                <a:sym typeface="Roboto Mono"/>
              </a:rPr>
              <a:t> </a:t>
            </a:r>
            <a:r>
              <a:rPr lang="en" sz="1500">
                <a:solidFill>
                  <a:srgbClr val="FBC02D"/>
                </a:solidFill>
                <a:latin typeface="Roboto Mono"/>
                <a:ea typeface="Roboto Mono"/>
                <a:cs typeface="Roboto Mono"/>
                <a:sym typeface="Roboto Mono"/>
              </a:rPr>
              <a:t>in_specs</a:t>
            </a:r>
            <a:r>
              <a:rPr lang="en" sz="1500">
                <a:solidFill>
                  <a:srgbClr val="4DD0E1"/>
                </a:solidFill>
                <a:latin typeface="Roboto Mono"/>
                <a:ea typeface="Roboto Mono"/>
                <a:cs typeface="Roboto Mono"/>
                <a:sym typeface="Roboto Mono"/>
              </a:rPr>
              <a:t>=</a:t>
            </a:r>
            <a:r>
              <a:rPr lang="en" sz="1500">
                <a:solidFill>
                  <a:srgbClr val="ECEFF1"/>
                </a:solidFill>
                <a:latin typeface="Roboto Mono"/>
                <a:ea typeface="Roboto Mono"/>
                <a:cs typeface="Roboto Mono"/>
                <a:sym typeface="Roboto Mono"/>
              </a:rPr>
              <a:t>P(</a:t>
            </a:r>
            <a:r>
              <a:rPr lang="en" sz="1500">
                <a:solidFill>
                  <a:srgbClr val="9CCC65"/>
                </a:solidFill>
                <a:latin typeface="Roboto Mono"/>
                <a:ea typeface="Roboto Mono"/>
                <a:cs typeface="Roboto Mono"/>
                <a:sym typeface="Roboto Mono"/>
              </a:rPr>
              <a:t>'x'</a:t>
            </a:r>
            <a:r>
              <a:rPr lang="en" sz="1500">
                <a:solidFill>
                  <a:srgbClr val="ECEFF1"/>
                </a:solidFill>
                <a:latin typeface="Roboto Mono"/>
                <a:ea typeface="Roboto Mono"/>
                <a:cs typeface="Roboto Mono"/>
                <a:sym typeface="Roboto Mono"/>
              </a:rPr>
              <a:t>),</a:t>
            </a:r>
            <a:r>
              <a:rPr lang="en" sz="1500">
                <a:latin typeface="Roboto Mono"/>
                <a:ea typeface="Roboto Mono"/>
                <a:cs typeface="Roboto Mono"/>
                <a:sym typeface="Roboto Mono"/>
              </a:rPr>
              <a:t> </a:t>
            </a:r>
            <a:r>
              <a:rPr lang="en" sz="1500">
                <a:solidFill>
                  <a:srgbClr val="FBC02D"/>
                </a:solidFill>
                <a:latin typeface="Roboto Mono"/>
                <a:ea typeface="Roboto Mono"/>
                <a:cs typeface="Roboto Mono"/>
                <a:sym typeface="Roboto Mono"/>
              </a:rPr>
              <a:t>out_specs</a:t>
            </a:r>
            <a:r>
              <a:rPr lang="en" sz="1500">
                <a:solidFill>
                  <a:srgbClr val="4DD0E1"/>
                </a:solidFill>
                <a:latin typeface="Roboto Mono"/>
                <a:ea typeface="Roboto Mono"/>
                <a:cs typeface="Roboto Mono"/>
                <a:sym typeface="Roboto Mono"/>
              </a:rPr>
              <a:t>=</a:t>
            </a:r>
            <a:r>
              <a:rPr lang="en" sz="1500">
                <a:solidFill>
                  <a:srgbClr val="ECEFF1"/>
                </a:solidFill>
                <a:latin typeface="Roboto Mono"/>
                <a:ea typeface="Roboto Mono"/>
                <a:cs typeface="Roboto Mono"/>
                <a:sym typeface="Roboto Mono"/>
              </a:rPr>
              <a:t>P(</a:t>
            </a:r>
            <a:r>
              <a:rPr lang="en" sz="1500">
                <a:solidFill>
                  <a:srgbClr val="9CCC65"/>
                </a:solidFill>
                <a:latin typeface="Roboto Mono"/>
                <a:ea typeface="Roboto Mono"/>
                <a:cs typeface="Roboto Mono"/>
                <a:sym typeface="Roboto Mono"/>
              </a:rPr>
              <a:t>'x'</a:t>
            </a:r>
            <a:r>
              <a:rPr lang="en" sz="1500">
                <a:solidFill>
                  <a:srgbClr val="ECEFF1"/>
                </a:solidFill>
                <a:latin typeface="Roboto Mono"/>
                <a:ea typeface="Roboto Mono"/>
                <a:cs typeface="Roboto Mono"/>
                <a:sym typeface="Roboto Mono"/>
              </a:rPr>
              <a:t>))</a:t>
            </a:r>
            <a:endParaRPr sz="15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500">
              <a:latin typeface="Roboto Mono"/>
              <a:ea typeface="Roboto Mono"/>
              <a:cs typeface="Roboto Mono"/>
              <a:sym typeface="Roboto Mono"/>
            </a:endParaRPr>
          </a:p>
          <a:p>
            <a:pPr indent="0" lvl="0" marL="0" rtl="0" algn="l">
              <a:lnSpc>
                <a:spcPct val="150000"/>
              </a:lnSpc>
              <a:spcBef>
                <a:spcPts val="0"/>
              </a:spcBef>
              <a:spcAft>
                <a:spcPts val="0"/>
              </a:spcAft>
              <a:buNone/>
            </a:pPr>
            <a:r>
              <a:rPr lang="en" sz="1500">
                <a:solidFill>
                  <a:srgbClr val="ECEFF1"/>
                </a:solidFill>
                <a:latin typeface="Roboto Mono"/>
                <a:ea typeface="Roboto Mono"/>
                <a:cs typeface="Roboto Mono"/>
                <a:sym typeface="Roboto Mono"/>
              </a:rPr>
              <a:t>arr </a:t>
            </a:r>
            <a:r>
              <a:rPr lang="en" sz="1500">
                <a:solidFill>
                  <a:srgbClr val="4DD0E1"/>
                </a:solidFill>
                <a:latin typeface="Roboto Mono"/>
                <a:ea typeface="Roboto Mono"/>
                <a:cs typeface="Roboto Mono"/>
                <a:sym typeface="Roboto Mono"/>
              </a:rPr>
              <a:t>=</a:t>
            </a:r>
            <a:r>
              <a:rPr lang="en" sz="1500">
                <a:solidFill>
                  <a:srgbClr val="ECEFF1"/>
                </a:solidFill>
                <a:latin typeface="Roboto Mono"/>
                <a:ea typeface="Roboto Mono"/>
                <a:cs typeface="Roboto Mono"/>
                <a:sym typeface="Roboto Mono"/>
              </a:rPr>
              <a:t> jnp.arange(</a:t>
            </a:r>
            <a:r>
              <a:rPr lang="en" sz="1500">
                <a:solidFill>
                  <a:srgbClr val="FBC02D"/>
                </a:solidFill>
                <a:latin typeface="Roboto Mono"/>
                <a:ea typeface="Roboto Mono"/>
                <a:cs typeface="Roboto Mono"/>
                <a:sym typeface="Roboto Mono"/>
              </a:rPr>
              <a:t>32</a:t>
            </a:r>
            <a:r>
              <a:rPr lang="en" sz="1500">
                <a:solidFill>
                  <a:srgbClr val="ECEFF1"/>
                </a:solidFill>
                <a:latin typeface="Roboto Mono"/>
                <a:ea typeface="Roboto Mono"/>
                <a:cs typeface="Roboto Mono"/>
                <a:sym typeface="Roboto Mono"/>
              </a:rPr>
              <a:t>)</a:t>
            </a:r>
            <a:endParaRPr sz="1500">
              <a:latin typeface="Roboto Mono"/>
              <a:ea typeface="Roboto Mono"/>
              <a:cs typeface="Roboto Mono"/>
              <a:sym typeface="Roboto Mono"/>
            </a:endParaRPr>
          </a:p>
          <a:p>
            <a:pPr indent="0" lvl="0" marL="0" rtl="0" algn="l">
              <a:lnSpc>
                <a:spcPct val="150000"/>
              </a:lnSpc>
              <a:spcBef>
                <a:spcPts val="0"/>
              </a:spcBef>
              <a:spcAft>
                <a:spcPts val="0"/>
              </a:spcAft>
              <a:buNone/>
            </a:pPr>
            <a:r>
              <a:rPr lang="en" sz="1500">
                <a:solidFill>
                  <a:srgbClr val="ECEFF1"/>
                </a:solidFill>
                <a:latin typeface="Roboto Mono"/>
                <a:ea typeface="Roboto Mono"/>
                <a:cs typeface="Roboto Mono"/>
                <a:sym typeface="Roboto Mono"/>
              </a:rPr>
              <a:t>sharded </a:t>
            </a:r>
            <a:r>
              <a:rPr lang="en" sz="1500">
                <a:solidFill>
                  <a:srgbClr val="4DD0E1"/>
                </a:solidFill>
                <a:latin typeface="Roboto Mono"/>
                <a:ea typeface="Roboto Mono"/>
                <a:cs typeface="Roboto Mono"/>
                <a:sym typeface="Roboto Mono"/>
              </a:rPr>
              <a:t>=</a:t>
            </a:r>
            <a:r>
              <a:rPr lang="en" sz="1500">
                <a:solidFill>
                  <a:srgbClr val="ECEFF1"/>
                </a:solidFill>
                <a:latin typeface="Roboto Mono"/>
                <a:ea typeface="Roboto Mono"/>
                <a:cs typeface="Roboto Mono"/>
                <a:sym typeface="Roboto Mono"/>
              </a:rPr>
              <a:t> f_elementwise_sharded(arr)</a:t>
            </a:r>
            <a:endParaRPr sz="1500">
              <a:solidFill>
                <a:srgbClr val="ECEFF1"/>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500">
                <a:solidFill>
                  <a:srgbClr val="ECEFF1"/>
                </a:solidFill>
                <a:latin typeface="Roboto Mono"/>
                <a:ea typeface="Roboto Mono"/>
                <a:cs typeface="Roboto Mono"/>
                <a:sym typeface="Roboto Mono"/>
              </a:rPr>
              <a:t>sharded</a:t>
            </a:r>
            <a:endParaRPr sz="1500">
              <a:solidFill>
                <a:srgbClr val="ECEFF1"/>
              </a:solidFill>
              <a:latin typeface="Roboto Mono"/>
              <a:ea typeface="Roboto Mono"/>
              <a:cs typeface="Roboto Mono"/>
              <a:sym typeface="Roboto Mono"/>
            </a:endParaRPr>
          </a:p>
        </p:txBody>
      </p:sp>
      <p:sp>
        <p:nvSpPr>
          <p:cNvPr id="995" name="Google Shape;995;p101"/>
          <p:cNvSpPr txBox="1"/>
          <p:nvPr>
            <p:ph idx="4294967295" type="title"/>
          </p:nvPr>
        </p:nvSpPr>
        <p:spPr>
          <a:xfrm>
            <a:off x="344500" y="357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JAX Strength: </a:t>
            </a:r>
            <a:r>
              <a:rPr lang="en">
                <a:solidFill>
                  <a:schemeClr val="lt2"/>
                </a:solidFill>
                <a:latin typeface="Roboto Mono Medium"/>
                <a:ea typeface="Roboto Mono Medium"/>
                <a:cs typeface="Roboto Mono Medium"/>
                <a:sym typeface="Roboto Mono Medium"/>
              </a:rPr>
              <a:t>shard_map()</a:t>
            </a:r>
            <a:r>
              <a:rPr lang="en">
                <a:solidFill>
                  <a:schemeClr val="lt2"/>
                </a:solidFill>
              </a:rPr>
              <a:t> (aka “shmap”)</a:t>
            </a:r>
            <a:endParaRPr>
              <a:solidFill>
                <a:schemeClr val="lt2"/>
              </a:solidFill>
            </a:endParaRPr>
          </a:p>
        </p:txBody>
      </p:sp>
      <p:sp>
        <p:nvSpPr>
          <p:cNvPr id="996" name="Google Shape;996;p101"/>
          <p:cNvSpPr txBox="1"/>
          <p:nvPr/>
        </p:nvSpPr>
        <p:spPr>
          <a:xfrm>
            <a:off x="489400" y="3113425"/>
            <a:ext cx="8152500" cy="1555800"/>
          </a:xfrm>
          <a:prstGeom prst="rect">
            <a:avLst/>
          </a:pr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Roboto Mono"/>
                <a:ea typeface="Roboto Mono"/>
                <a:cs typeface="Roboto Mono"/>
                <a:sym typeface="Roboto Mono"/>
              </a:rPr>
              <a:t>Array([ 1.        ,  2.682942  ,  2.818595  ,  1.28224   , -0.513605  ,</a:t>
            </a:r>
            <a:endParaRPr sz="1200">
              <a:solidFill>
                <a:schemeClr val="dk1"/>
              </a:solidFill>
              <a:latin typeface="Roboto Mono"/>
              <a:ea typeface="Roboto Mono"/>
              <a:cs typeface="Roboto Mono"/>
              <a:sym typeface="Roboto Mono"/>
            </a:endParaRPr>
          </a:p>
          <a:p>
            <a:pPr indent="0" lvl="0" marL="0" rtl="0" algn="l">
              <a:spcBef>
                <a:spcPts val="0"/>
              </a:spcBef>
              <a:spcAft>
                <a:spcPts val="0"/>
              </a:spcAft>
              <a:buNone/>
            </a:pPr>
            <a:r>
              <a:rPr lang="en" sz="1200">
                <a:solidFill>
                  <a:schemeClr val="dk1"/>
                </a:solidFill>
                <a:latin typeface="Roboto Mono"/>
                <a:ea typeface="Roboto Mono"/>
                <a:cs typeface="Roboto Mono"/>
                <a:sym typeface="Roboto Mono"/>
              </a:rPr>
              <a:t>       -0.9178486 ,  0.44116902,  2.3139732 ,  2.9787164 ,  1.824237  ,</a:t>
            </a:r>
            <a:endParaRPr sz="1200">
              <a:solidFill>
                <a:schemeClr val="dk1"/>
              </a:solidFill>
              <a:latin typeface="Roboto Mono"/>
              <a:ea typeface="Roboto Mono"/>
              <a:cs typeface="Roboto Mono"/>
              <a:sym typeface="Roboto Mono"/>
            </a:endParaRPr>
          </a:p>
          <a:p>
            <a:pPr indent="0" lvl="0" marL="0" rtl="0" algn="l">
              <a:spcBef>
                <a:spcPts val="0"/>
              </a:spcBef>
              <a:spcAft>
                <a:spcPts val="0"/>
              </a:spcAft>
              <a:buNone/>
            </a:pPr>
            <a:r>
              <a:rPr lang="en" sz="1200">
                <a:solidFill>
                  <a:schemeClr val="dk1"/>
                </a:solidFill>
                <a:latin typeface="Roboto Mono"/>
                <a:ea typeface="Roboto Mono"/>
                <a:cs typeface="Roboto Mono"/>
                <a:sym typeface="Roboto Mono"/>
              </a:rPr>
              <a:t>       -0.08804226, -0.99998045, -0.07314587,  1.840334  ,  2.9812148 ,</a:t>
            </a:r>
            <a:endParaRPr sz="1200">
              <a:solidFill>
                <a:schemeClr val="dk1"/>
              </a:solidFill>
              <a:latin typeface="Roboto Mono"/>
              <a:ea typeface="Roboto Mono"/>
              <a:cs typeface="Roboto Mono"/>
              <a:sym typeface="Roboto Mono"/>
            </a:endParaRPr>
          </a:p>
          <a:p>
            <a:pPr indent="0" lvl="0" marL="0" rtl="0" algn="l">
              <a:spcBef>
                <a:spcPts val="0"/>
              </a:spcBef>
              <a:spcAft>
                <a:spcPts val="0"/>
              </a:spcAft>
              <a:buNone/>
            </a:pPr>
            <a:r>
              <a:rPr lang="en" sz="1200">
                <a:solidFill>
                  <a:schemeClr val="dk1"/>
                </a:solidFill>
                <a:latin typeface="Roboto Mono"/>
                <a:ea typeface="Roboto Mono"/>
                <a:cs typeface="Roboto Mono"/>
                <a:sym typeface="Roboto Mono"/>
              </a:rPr>
              <a:t>        2.3005757 ,  0.42419338, -0.92279494, -0.50197446,  1.2997544 ,</a:t>
            </a:r>
            <a:endParaRPr sz="1200">
              <a:solidFill>
                <a:schemeClr val="dk1"/>
              </a:solidFill>
              <a:latin typeface="Roboto Mono"/>
              <a:ea typeface="Roboto Mono"/>
              <a:cs typeface="Roboto Mono"/>
              <a:sym typeface="Roboto Mono"/>
            </a:endParaRPr>
          </a:p>
          <a:p>
            <a:pPr indent="0" lvl="0" marL="0" rtl="0" algn="l">
              <a:spcBef>
                <a:spcPts val="0"/>
              </a:spcBef>
              <a:spcAft>
                <a:spcPts val="0"/>
              </a:spcAft>
              <a:buNone/>
            </a:pPr>
            <a:r>
              <a:rPr lang="en" sz="1200">
                <a:solidFill>
                  <a:schemeClr val="dk1"/>
                </a:solidFill>
                <a:latin typeface="Roboto Mono"/>
                <a:ea typeface="Roboto Mono"/>
                <a:cs typeface="Roboto Mono"/>
                <a:sym typeface="Roboto Mono"/>
              </a:rPr>
              <a:t>        2.8258905 ,  2.6733112 ,  0.98229736, -0.69244087, -0.81115675,</a:t>
            </a:r>
            <a:endParaRPr sz="1200">
              <a:solidFill>
                <a:schemeClr val="dk1"/>
              </a:solidFill>
              <a:latin typeface="Roboto Mono"/>
              <a:ea typeface="Roboto Mono"/>
              <a:cs typeface="Roboto Mono"/>
              <a:sym typeface="Roboto Mono"/>
            </a:endParaRPr>
          </a:p>
          <a:p>
            <a:pPr indent="0" lvl="0" marL="0" rtl="0" algn="l">
              <a:spcBef>
                <a:spcPts val="0"/>
              </a:spcBef>
              <a:spcAft>
                <a:spcPts val="0"/>
              </a:spcAft>
              <a:buNone/>
            </a:pPr>
            <a:r>
              <a:rPr lang="en" sz="1200">
                <a:solidFill>
                  <a:schemeClr val="dk1"/>
                </a:solidFill>
                <a:latin typeface="Roboto Mono"/>
                <a:ea typeface="Roboto Mono"/>
                <a:cs typeface="Roboto Mono"/>
                <a:sym typeface="Roboto Mono"/>
              </a:rPr>
              <a:t>        0.7352965 ,  2.525117  ,  2.912752  ,  1.5418116 , -0.32726777,</a:t>
            </a:r>
            <a:endParaRPr sz="1200">
              <a:solidFill>
                <a:schemeClr val="dk1"/>
              </a:solidFill>
              <a:latin typeface="Roboto Mono"/>
              <a:ea typeface="Roboto Mono"/>
              <a:cs typeface="Roboto Mono"/>
              <a:sym typeface="Roboto Mono"/>
            </a:endParaRPr>
          </a:p>
          <a:p>
            <a:pPr indent="0" lvl="0" marL="0" rtl="0" algn="l">
              <a:spcBef>
                <a:spcPts val="0"/>
              </a:spcBef>
              <a:spcAft>
                <a:spcPts val="0"/>
              </a:spcAft>
              <a:buNone/>
            </a:pPr>
            <a:r>
              <a:rPr lang="en" sz="1200">
                <a:solidFill>
                  <a:schemeClr val="dk1"/>
                </a:solidFill>
                <a:latin typeface="Roboto Mono"/>
                <a:ea typeface="Roboto Mono"/>
                <a:cs typeface="Roboto Mono"/>
                <a:sym typeface="Roboto Mono"/>
              </a:rPr>
              <a:t>       -0.97606325,  0.19192469], dtype=float32)</a:t>
            </a:r>
            <a:endParaRPr sz="1200">
              <a:solidFill>
                <a:schemeClr val="dk1"/>
              </a:solidFill>
              <a:latin typeface="Roboto Mono"/>
              <a:ea typeface="Roboto Mono"/>
              <a:cs typeface="Roboto Mono"/>
              <a:sym typeface="Roboto Mon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00" name="Shape 1000"/>
        <p:cNvGrpSpPr/>
        <p:nvPr/>
      </p:nvGrpSpPr>
      <p:grpSpPr>
        <a:xfrm>
          <a:off x="0" y="0"/>
          <a:ext cx="0" cy="0"/>
          <a:chOff x="0" y="0"/>
          <a:chExt cx="0" cy="0"/>
        </a:xfrm>
      </p:grpSpPr>
      <p:sp>
        <p:nvSpPr>
          <p:cNvPr id="1001" name="Google Shape;1001;p102"/>
          <p:cNvSpPr txBox="1"/>
          <p:nvPr/>
        </p:nvSpPr>
        <p:spPr>
          <a:xfrm>
            <a:off x="375525" y="1548024"/>
            <a:ext cx="8616000" cy="3693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jax.debug.visualize_array_sharding(sharded)</a:t>
            </a:r>
            <a:endParaRPr sz="1200">
              <a:solidFill>
                <a:srgbClr val="FF9492"/>
              </a:solidFill>
              <a:latin typeface="Roboto Mono"/>
              <a:ea typeface="Roboto Mono"/>
              <a:cs typeface="Roboto Mono"/>
              <a:sym typeface="Roboto Mono"/>
            </a:endParaRPr>
          </a:p>
        </p:txBody>
      </p:sp>
      <p:sp>
        <p:nvSpPr>
          <p:cNvPr id="1002" name="Google Shape;1002;p102"/>
          <p:cNvSpPr txBox="1"/>
          <p:nvPr>
            <p:ph idx="4294967295" type="title"/>
          </p:nvPr>
        </p:nvSpPr>
        <p:spPr>
          <a:xfrm>
            <a:off x="344500" y="357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JAX Strength: </a:t>
            </a:r>
            <a:r>
              <a:rPr lang="en">
                <a:solidFill>
                  <a:schemeClr val="lt2"/>
                </a:solidFill>
                <a:latin typeface="Roboto Mono Medium"/>
                <a:ea typeface="Roboto Mono Medium"/>
                <a:cs typeface="Roboto Mono Medium"/>
                <a:sym typeface="Roboto Mono Medium"/>
              </a:rPr>
              <a:t>shard_map()</a:t>
            </a:r>
            <a:r>
              <a:rPr lang="en">
                <a:solidFill>
                  <a:schemeClr val="lt2"/>
                </a:solidFill>
              </a:rPr>
              <a:t> (aka “shmap”)</a:t>
            </a:r>
            <a:endParaRPr>
              <a:solidFill>
                <a:schemeClr val="lt2"/>
              </a:solidFill>
            </a:endParaRPr>
          </a:p>
        </p:txBody>
      </p:sp>
      <p:pic>
        <p:nvPicPr>
          <p:cNvPr id="1003" name="Google Shape;1003;p102"/>
          <p:cNvPicPr preferRelativeResize="0"/>
          <p:nvPr/>
        </p:nvPicPr>
        <p:blipFill>
          <a:blip r:embed="rId3">
            <a:alphaModFix/>
          </a:blip>
          <a:stretch>
            <a:fillRect/>
          </a:stretch>
        </p:blipFill>
        <p:spPr>
          <a:xfrm>
            <a:off x="264000" y="2277545"/>
            <a:ext cx="8615999" cy="58841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7" name="Shape 1007"/>
        <p:cNvGrpSpPr/>
        <p:nvPr/>
      </p:nvGrpSpPr>
      <p:grpSpPr>
        <a:xfrm>
          <a:off x="0" y="0"/>
          <a:ext cx="0" cy="0"/>
          <a:chOff x="0" y="0"/>
          <a:chExt cx="0" cy="0"/>
        </a:xfrm>
      </p:grpSpPr>
      <p:sp>
        <p:nvSpPr>
          <p:cNvPr id="1008" name="Google Shape;1008;p103"/>
          <p:cNvSpPr txBox="1"/>
          <p:nvPr>
            <p:ph idx="1" type="body"/>
          </p:nvPr>
        </p:nvSpPr>
        <p:spPr>
          <a:xfrm>
            <a:off x="344500" y="1115175"/>
            <a:ext cx="7343700" cy="38424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NumPy</a:t>
            </a:r>
            <a:r>
              <a:rPr lang="en" sz="1800"/>
              <a:t>: Primarily CPU-bound. GPU/TPU require other libraries (CuPy, Numba, etc.) often with code changes.</a:t>
            </a:r>
            <a:endParaRPr sz="1800"/>
          </a:p>
          <a:p>
            <a:pPr indent="-342900" lvl="0" marL="457200" rtl="0" algn="l">
              <a:lnSpc>
                <a:spcPct val="115000"/>
              </a:lnSpc>
              <a:spcBef>
                <a:spcPts val="1000"/>
              </a:spcBef>
              <a:spcAft>
                <a:spcPts val="0"/>
              </a:spcAft>
              <a:buSzPts val="1800"/>
              <a:buChar char="●"/>
            </a:pPr>
            <a:r>
              <a:rPr b="1" lang="en" sz="1800"/>
              <a:t>JAX</a:t>
            </a:r>
            <a:r>
              <a:rPr lang="en" sz="1800"/>
              <a:t>: Built on XLA. Runs seamlessly on GPUs and TPUs without changing your </a:t>
            </a:r>
            <a:r>
              <a:rPr lang="en" sz="1800">
                <a:latin typeface="Roboto Mono Medium"/>
                <a:ea typeface="Roboto Mono Medium"/>
                <a:cs typeface="Roboto Mono Medium"/>
                <a:sym typeface="Roboto Mono Medium"/>
              </a:rPr>
              <a:t>jax.numpy</a:t>
            </a:r>
            <a:r>
              <a:rPr lang="en" sz="1800"/>
              <a:t> code.</a:t>
            </a:r>
            <a:endParaRPr sz="1800"/>
          </a:p>
          <a:p>
            <a:pPr indent="-342900" lvl="1" marL="914400" rtl="0" algn="l">
              <a:lnSpc>
                <a:spcPct val="115000"/>
              </a:lnSpc>
              <a:spcBef>
                <a:spcPts val="1000"/>
              </a:spcBef>
              <a:spcAft>
                <a:spcPts val="0"/>
              </a:spcAft>
              <a:buSzPts val="1800"/>
              <a:buChar char="○"/>
            </a:pPr>
            <a:r>
              <a:rPr lang="en" sz="1800"/>
              <a:t>JAX detects available hardware.</a:t>
            </a:r>
            <a:endParaRPr sz="1800"/>
          </a:p>
          <a:p>
            <a:pPr indent="-342900" lvl="1" marL="9144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jax.jit()</a:t>
            </a:r>
            <a:r>
              <a:rPr lang="en" sz="1800"/>
              <a:t> compiles code optimized for the specific accelerator.</a:t>
            </a:r>
            <a:endParaRPr sz="1800"/>
          </a:p>
          <a:p>
            <a:pPr indent="-342900" lvl="0" marL="457200" rtl="0" algn="l">
              <a:lnSpc>
                <a:spcPct val="115000"/>
              </a:lnSpc>
              <a:spcBef>
                <a:spcPts val="1000"/>
              </a:spcBef>
              <a:spcAft>
                <a:spcPts val="1000"/>
              </a:spcAft>
              <a:buSzPts val="1800"/>
              <a:buChar char="●"/>
            </a:pPr>
            <a:r>
              <a:rPr b="1" lang="en" sz="1800"/>
              <a:t>Benefit</a:t>
            </a:r>
            <a:r>
              <a:rPr lang="en" sz="1800"/>
              <a:t>: Massive speedups for large-scale computation (deep learning, physics simulations) with minimal effort. Just run your script on a machine with the hardware!</a:t>
            </a:r>
            <a:endParaRPr sz="1800"/>
          </a:p>
        </p:txBody>
      </p:sp>
      <p:sp>
        <p:nvSpPr>
          <p:cNvPr id="1009" name="Google Shape;1009;p103"/>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CPU, GPU, TPU - Write Once, Run Anywhere (Fast!)</a:t>
            </a:r>
            <a:endParaRPr/>
          </a:p>
        </p:txBody>
      </p:sp>
      <p:pic>
        <p:nvPicPr>
          <p:cNvPr id="1010" name="Google Shape;1010;p103"/>
          <p:cNvPicPr preferRelativeResize="0"/>
          <p:nvPr/>
        </p:nvPicPr>
        <p:blipFill rotWithShape="1">
          <a:blip r:embed="rId3">
            <a:alphaModFix/>
          </a:blip>
          <a:srcRect b="0" l="0" r="2893" t="0"/>
          <a:stretch/>
        </p:blipFill>
        <p:spPr>
          <a:xfrm>
            <a:off x="7212850" y="2314925"/>
            <a:ext cx="1851326" cy="126395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4" name="Shape 1014"/>
        <p:cNvGrpSpPr/>
        <p:nvPr/>
      </p:nvGrpSpPr>
      <p:grpSpPr>
        <a:xfrm>
          <a:off x="0" y="0"/>
          <a:ext cx="0" cy="0"/>
          <a:chOff x="0" y="0"/>
          <a:chExt cx="0" cy="0"/>
        </a:xfrm>
      </p:grpSpPr>
      <p:sp>
        <p:nvSpPr>
          <p:cNvPr id="1015" name="Google Shape;1015;p104"/>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Hardware Portability: JAX v PyTorch v TF Failure Rates</a:t>
            </a:r>
            <a:endParaRPr/>
          </a:p>
        </p:txBody>
      </p:sp>
      <p:sp>
        <p:nvSpPr>
          <p:cNvPr id="1016" name="Google Shape;1016;p104"/>
          <p:cNvSpPr txBox="1"/>
          <p:nvPr/>
        </p:nvSpPr>
        <p:spPr>
          <a:xfrm>
            <a:off x="404125" y="3839987"/>
            <a:ext cx="8438400" cy="507900"/>
          </a:xfrm>
          <a:prstGeom prst="rect">
            <a:avLst/>
          </a:prstGeom>
          <a:noFill/>
          <a:ln>
            <a:noFill/>
          </a:ln>
        </p:spPr>
        <p:txBody>
          <a:bodyPr anchorCtr="0" anchor="t" bIns="48650" lIns="48650" spcFirstLastPara="1" rIns="48650" wrap="square" tIns="48650">
            <a:spAutoFit/>
          </a:bodyPr>
          <a:lstStyle/>
          <a:p>
            <a:pPr indent="0" lvl="0" marL="0" rtl="0" algn="l">
              <a:spcBef>
                <a:spcPts val="0"/>
              </a:spcBef>
              <a:spcAft>
                <a:spcPts val="0"/>
              </a:spcAft>
              <a:buNone/>
            </a:pPr>
            <a:r>
              <a:rPr lang="en" sz="1330">
                <a:solidFill>
                  <a:srgbClr val="80868B"/>
                </a:solidFill>
                <a:latin typeface="Roboto"/>
                <a:ea typeface="Roboto"/>
                <a:cs typeface="Roboto"/>
                <a:sym typeface="Roboto"/>
              </a:rPr>
              <a:t>Source:</a:t>
            </a:r>
            <a:br>
              <a:rPr lang="en" sz="1330">
                <a:solidFill>
                  <a:srgbClr val="80868B"/>
                </a:solidFill>
                <a:latin typeface="Roboto"/>
                <a:ea typeface="Roboto"/>
                <a:cs typeface="Roboto"/>
                <a:sym typeface="Roboto"/>
              </a:rPr>
            </a:br>
            <a:r>
              <a:rPr lang="en" sz="1330" u="sng">
                <a:solidFill>
                  <a:srgbClr val="1A73E8"/>
                </a:solidFill>
                <a:latin typeface="Roboto"/>
                <a:ea typeface="Roboto"/>
                <a:cs typeface="Roboto"/>
                <a:sym typeface="Roboto"/>
                <a:hlinkClick r:id="rId3">
                  <a:extLst>
                    <a:ext uri="{A12FA001-AC4F-418D-AE19-62706E023703}">
                      <ahyp:hlinkClr val="tx"/>
                    </a:ext>
                  </a:extLst>
                </a:hlinkClick>
              </a:rPr>
              <a:t>The Grand Illusion: The Myth of Software Portability and Implications for ML Progress (Cohere/MIT Sept 2023)</a:t>
            </a:r>
            <a:endParaRPr sz="1330">
              <a:solidFill>
                <a:srgbClr val="80868B"/>
              </a:solidFill>
              <a:latin typeface="Roboto"/>
              <a:ea typeface="Roboto"/>
              <a:cs typeface="Roboto"/>
              <a:sym typeface="Roboto"/>
            </a:endParaRPr>
          </a:p>
        </p:txBody>
      </p:sp>
      <p:pic>
        <p:nvPicPr>
          <p:cNvPr id="1017" name="Google Shape;1017;p104"/>
          <p:cNvPicPr preferRelativeResize="0"/>
          <p:nvPr/>
        </p:nvPicPr>
        <p:blipFill>
          <a:blip r:embed="rId4">
            <a:alphaModFix/>
          </a:blip>
          <a:stretch>
            <a:fillRect/>
          </a:stretch>
        </p:blipFill>
        <p:spPr>
          <a:xfrm>
            <a:off x="456001" y="982851"/>
            <a:ext cx="8121608" cy="2876409"/>
          </a:xfrm>
          <a:prstGeom prst="rect">
            <a:avLst/>
          </a:prstGeom>
          <a:noFill/>
          <a:ln>
            <a:noFill/>
          </a:ln>
        </p:spPr>
      </p:pic>
      <p:sp>
        <p:nvSpPr>
          <p:cNvPr id="1018" name="Google Shape;1018;p104"/>
          <p:cNvSpPr/>
          <p:nvPr/>
        </p:nvSpPr>
        <p:spPr>
          <a:xfrm>
            <a:off x="456000" y="3405825"/>
            <a:ext cx="7964400" cy="317700"/>
          </a:xfrm>
          <a:prstGeom prst="rect">
            <a:avLst/>
          </a:pr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2" name="Shape 1022"/>
        <p:cNvGrpSpPr/>
        <p:nvPr/>
      </p:nvGrpSpPr>
      <p:grpSpPr>
        <a:xfrm>
          <a:off x="0" y="0"/>
          <a:ext cx="0" cy="0"/>
          <a:chOff x="0" y="0"/>
          <a:chExt cx="0" cy="0"/>
        </a:xfrm>
      </p:grpSpPr>
      <p:sp>
        <p:nvSpPr>
          <p:cNvPr id="1023" name="Google Shape;1023;p105"/>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Key Differences at a Glance</a:t>
            </a:r>
            <a:endParaRPr/>
          </a:p>
        </p:txBody>
      </p:sp>
      <p:graphicFrame>
        <p:nvGraphicFramePr>
          <p:cNvPr id="1024" name="Google Shape;1024;p105"/>
          <p:cNvGraphicFramePr/>
          <p:nvPr/>
        </p:nvGraphicFramePr>
        <p:xfrm>
          <a:off x="381700" y="933450"/>
          <a:ext cx="3000000" cy="3000000"/>
        </p:xfrm>
        <a:graphic>
          <a:graphicData uri="http://schemas.openxmlformats.org/drawingml/2006/table">
            <a:tbl>
              <a:tblPr>
                <a:noFill/>
                <a:tableStyleId>{0D9FB68A-98D4-4486-9AAD-74BFCE41E68C}</a:tableStyleId>
              </a:tblPr>
              <a:tblGrid>
                <a:gridCol w="1904750"/>
                <a:gridCol w="1886050"/>
                <a:gridCol w="2240825"/>
                <a:gridCol w="2259550"/>
              </a:tblGrid>
              <a:tr h="381000">
                <a:tc>
                  <a:txBody>
                    <a:bodyPr/>
                    <a:lstStyle/>
                    <a:p>
                      <a:pPr indent="0" lvl="0" marL="0" rtl="0" algn="l">
                        <a:lnSpc>
                          <a:spcPct val="142857"/>
                        </a:lnSpc>
                        <a:spcBef>
                          <a:spcPts val="0"/>
                        </a:spcBef>
                        <a:spcAft>
                          <a:spcPts val="0"/>
                        </a:spcAft>
                        <a:buNone/>
                      </a:pPr>
                      <a:r>
                        <a:rPr b="1" lang="en" sz="1200">
                          <a:solidFill>
                            <a:schemeClr val="lt2"/>
                          </a:solidFill>
                          <a:latin typeface="Google Sans Text"/>
                          <a:ea typeface="Google Sans Text"/>
                          <a:cs typeface="Google Sans Text"/>
                          <a:sym typeface="Google Sans Text"/>
                        </a:rPr>
                        <a:t>Feature</a:t>
                      </a:r>
                      <a:endParaRPr b="1" sz="1200">
                        <a:solidFill>
                          <a:schemeClr val="lt2"/>
                        </a:solidFill>
                        <a:latin typeface="Google Sans Text"/>
                        <a:ea typeface="Google Sans Text"/>
                        <a:cs typeface="Google Sans Text"/>
                        <a:sym typeface="Google Sans Text"/>
                      </a:endParaRPr>
                    </a:p>
                  </a:txBody>
                  <a:tcPr marT="57150" marB="57150" marR="114300" marL="114300" anchor="ctr">
                    <a:solidFill>
                      <a:srgbClr val="999999"/>
                    </a:solidFill>
                  </a:tcPr>
                </a:tc>
                <a:tc>
                  <a:txBody>
                    <a:bodyPr/>
                    <a:lstStyle/>
                    <a:p>
                      <a:pPr indent="0" lvl="0" marL="0" rtl="0" algn="l">
                        <a:lnSpc>
                          <a:spcPct val="142857"/>
                        </a:lnSpc>
                        <a:spcBef>
                          <a:spcPts val="0"/>
                        </a:spcBef>
                        <a:spcAft>
                          <a:spcPts val="0"/>
                        </a:spcAft>
                        <a:buNone/>
                      </a:pPr>
                      <a:r>
                        <a:rPr b="1" lang="en" sz="1200">
                          <a:solidFill>
                            <a:schemeClr val="lt2"/>
                          </a:solidFill>
                          <a:latin typeface="Google Sans Text"/>
                          <a:ea typeface="Google Sans Text"/>
                          <a:cs typeface="Google Sans Text"/>
                          <a:sym typeface="Google Sans Text"/>
                        </a:rPr>
                        <a:t>NumPy</a:t>
                      </a:r>
                      <a:endParaRPr b="1" sz="1200">
                        <a:solidFill>
                          <a:schemeClr val="lt2"/>
                        </a:solidFill>
                        <a:latin typeface="Google Sans Text"/>
                        <a:ea typeface="Google Sans Text"/>
                        <a:cs typeface="Google Sans Text"/>
                        <a:sym typeface="Google Sans Text"/>
                      </a:endParaRPr>
                    </a:p>
                  </a:txBody>
                  <a:tcPr marT="57150" marB="57150" marR="114300" marL="114300" anchor="ctr">
                    <a:solidFill>
                      <a:srgbClr val="999999"/>
                    </a:solidFill>
                  </a:tcPr>
                </a:tc>
                <a:tc>
                  <a:txBody>
                    <a:bodyPr/>
                    <a:lstStyle/>
                    <a:p>
                      <a:pPr indent="0" lvl="0" marL="0" rtl="0" algn="l">
                        <a:lnSpc>
                          <a:spcPct val="142857"/>
                        </a:lnSpc>
                        <a:spcBef>
                          <a:spcPts val="0"/>
                        </a:spcBef>
                        <a:spcAft>
                          <a:spcPts val="0"/>
                        </a:spcAft>
                        <a:buNone/>
                      </a:pPr>
                      <a:r>
                        <a:rPr b="1" lang="en" sz="1200">
                          <a:solidFill>
                            <a:schemeClr val="lt2"/>
                          </a:solidFill>
                          <a:latin typeface="Google Sans Text"/>
                          <a:ea typeface="Google Sans Text"/>
                          <a:cs typeface="Google Sans Text"/>
                          <a:sym typeface="Google Sans Text"/>
                        </a:rPr>
                        <a:t>JAX NumPy</a:t>
                      </a:r>
                      <a:endParaRPr b="1" sz="1200">
                        <a:solidFill>
                          <a:schemeClr val="lt2"/>
                        </a:solidFill>
                        <a:latin typeface="Google Sans Text"/>
                        <a:ea typeface="Google Sans Text"/>
                        <a:cs typeface="Google Sans Text"/>
                        <a:sym typeface="Google Sans Text"/>
                      </a:endParaRPr>
                    </a:p>
                  </a:txBody>
                  <a:tcPr marT="57150" marB="57150" marR="114300" marL="114300" anchor="ctr">
                    <a:solidFill>
                      <a:srgbClr val="999999"/>
                    </a:solidFill>
                  </a:tcPr>
                </a:tc>
                <a:tc>
                  <a:txBody>
                    <a:bodyPr/>
                    <a:lstStyle/>
                    <a:p>
                      <a:pPr indent="0" lvl="0" marL="0" rtl="0" algn="l">
                        <a:lnSpc>
                          <a:spcPct val="142857"/>
                        </a:lnSpc>
                        <a:spcBef>
                          <a:spcPts val="0"/>
                        </a:spcBef>
                        <a:spcAft>
                          <a:spcPts val="0"/>
                        </a:spcAft>
                        <a:buNone/>
                      </a:pPr>
                      <a:r>
                        <a:rPr b="1" lang="en" sz="1200">
                          <a:solidFill>
                            <a:schemeClr val="lt2"/>
                          </a:solidFill>
                          <a:latin typeface="Google Sans Text"/>
                          <a:ea typeface="Google Sans Text"/>
                          <a:cs typeface="Google Sans Text"/>
                          <a:sym typeface="Google Sans Text"/>
                        </a:rPr>
                        <a:t>Why It Matters</a:t>
                      </a:r>
                      <a:endParaRPr b="1" sz="1200">
                        <a:solidFill>
                          <a:schemeClr val="lt2"/>
                        </a:solidFill>
                        <a:latin typeface="Google Sans Text"/>
                        <a:ea typeface="Google Sans Text"/>
                        <a:cs typeface="Google Sans Text"/>
                        <a:sym typeface="Google Sans Text"/>
                      </a:endParaRPr>
                    </a:p>
                  </a:txBody>
                  <a:tcPr marT="57150" marB="57150" marR="114300" marL="114300" anchor="ctr">
                    <a:solidFill>
                      <a:srgbClr val="999999"/>
                    </a:solidFill>
                  </a:tcPr>
                </a:tc>
              </a:tr>
              <a:tr h="381000">
                <a:tc>
                  <a:txBody>
                    <a:bodyPr/>
                    <a:lstStyle/>
                    <a:p>
                      <a:pPr indent="0" lvl="0" marL="0" rtl="0" algn="l">
                        <a:lnSpc>
                          <a:spcPct val="142857"/>
                        </a:lnSpc>
                        <a:spcBef>
                          <a:spcPts val="0"/>
                        </a:spcBef>
                        <a:spcAft>
                          <a:spcPts val="0"/>
                        </a:spcAft>
                        <a:buNone/>
                      </a:pPr>
                      <a:r>
                        <a:rPr b="1" lang="en" sz="1050">
                          <a:solidFill>
                            <a:srgbClr val="1A1C1E"/>
                          </a:solidFill>
                          <a:latin typeface="Google Sans Text"/>
                          <a:ea typeface="Google Sans Text"/>
                          <a:cs typeface="Google Sans Text"/>
                          <a:sym typeface="Google Sans Text"/>
                        </a:rPr>
                        <a:t>Mutability</a:t>
                      </a:r>
                      <a:endParaRPr b="1" sz="1050">
                        <a:solidFill>
                          <a:srgbClr val="1A1C1E"/>
                        </a:solidFill>
                        <a:latin typeface="Google Sans Text"/>
                        <a:ea typeface="Google Sans Text"/>
                        <a:cs typeface="Google Sans Text"/>
                        <a:sym typeface="Google Sans Text"/>
                      </a:endParaRPr>
                    </a:p>
                  </a:txBody>
                  <a:tcPr marT="57150" marB="57150" marR="114300" marL="114300" anchor="ctr"/>
                </a:tc>
                <a:tc>
                  <a:txBody>
                    <a:bodyPr/>
                    <a:lstStyle/>
                    <a:p>
                      <a:pPr indent="0" lvl="0" marL="0" rtl="0" algn="l">
                        <a:lnSpc>
                          <a:spcPct val="142857"/>
                        </a:lnSpc>
                        <a:spcBef>
                          <a:spcPts val="0"/>
                        </a:spcBef>
                        <a:spcAft>
                          <a:spcPts val="0"/>
                        </a:spcAft>
                        <a:buNone/>
                      </a:pPr>
                      <a:r>
                        <a:rPr lang="en" sz="1050">
                          <a:solidFill>
                            <a:srgbClr val="1A1C1E"/>
                          </a:solidFill>
                          <a:latin typeface="Google Sans Text"/>
                          <a:ea typeface="Google Sans Text"/>
                          <a:cs typeface="Google Sans Text"/>
                          <a:sym typeface="Google Sans Text"/>
                        </a:rPr>
                        <a:t>Mutable (in-place)</a:t>
                      </a:r>
                      <a:endParaRPr sz="1050">
                        <a:solidFill>
                          <a:srgbClr val="1A1C1E"/>
                        </a:solidFill>
                        <a:latin typeface="Google Sans Text"/>
                        <a:ea typeface="Google Sans Text"/>
                        <a:cs typeface="Google Sans Text"/>
                        <a:sym typeface="Google Sans Text"/>
                      </a:endParaRPr>
                    </a:p>
                  </a:txBody>
                  <a:tcPr marT="57150" marB="57150" marR="114300" marL="114300" anchor="ctr"/>
                </a:tc>
                <a:tc>
                  <a:txBody>
                    <a:bodyPr/>
                    <a:lstStyle/>
                    <a:p>
                      <a:pPr indent="0" lvl="0" marL="0" rtl="0" algn="l">
                        <a:lnSpc>
                          <a:spcPct val="142857"/>
                        </a:lnSpc>
                        <a:spcBef>
                          <a:spcPts val="0"/>
                        </a:spcBef>
                        <a:spcAft>
                          <a:spcPts val="0"/>
                        </a:spcAft>
                        <a:buNone/>
                      </a:pPr>
                      <a:r>
                        <a:rPr b="1" lang="en" sz="1050">
                          <a:solidFill>
                            <a:srgbClr val="1A1C1E"/>
                          </a:solidFill>
                          <a:latin typeface="Google Sans Text"/>
                          <a:ea typeface="Google Sans Text"/>
                          <a:cs typeface="Google Sans Text"/>
                          <a:sym typeface="Google Sans Text"/>
                        </a:rPr>
                        <a:t>Immutable</a:t>
                      </a:r>
                      <a:endParaRPr b="1" sz="1050">
                        <a:solidFill>
                          <a:srgbClr val="1A1C1E"/>
                        </a:solidFill>
                        <a:latin typeface="Google Sans Text"/>
                        <a:ea typeface="Google Sans Text"/>
                        <a:cs typeface="Google Sans Text"/>
                        <a:sym typeface="Google Sans Text"/>
                      </a:endParaRPr>
                    </a:p>
                  </a:txBody>
                  <a:tcPr marT="57150" marB="57150" marR="114300" marL="114300" anchor="ctr"/>
                </a:tc>
                <a:tc>
                  <a:txBody>
                    <a:bodyPr/>
                    <a:lstStyle/>
                    <a:p>
                      <a:pPr indent="0" lvl="0" marL="0" rtl="0" algn="l">
                        <a:lnSpc>
                          <a:spcPct val="142857"/>
                        </a:lnSpc>
                        <a:spcBef>
                          <a:spcPts val="0"/>
                        </a:spcBef>
                        <a:spcAft>
                          <a:spcPts val="0"/>
                        </a:spcAft>
                        <a:buNone/>
                      </a:pPr>
                      <a:r>
                        <a:rPr lang="en" sz="1050">
                          <a:solidFill>
                            <a:srgbClr val="1A1C1E"/>
                          </a:solidFill>
                          <a:latin typeface="Google Sans Text"/>
                          <a:ea typeface="Google Sans Text"/>
                          <a:cs typeface="Google Sans Text"/>
                          <a:sym typeface="Google Sans Text"/>
                        </a:rPr>
                        <a:t>Functional style, JAX transforms</a:t>
                      </a:r>
                      <a:endParaRPr sz="1050">
                        <a:solidFill>
                          <a:srgbClr val="1A1C1E"/>
                        </a:solidFill>
                        <a:latin typeface="Google Sans Text"/>
                        <a:ea typeface="Google Sans Text"/>
                        <a:cs typeface="Google Sans Text"/>
                        <a:sym typeface="Google Sans Text"/>
                      </a:endParaRPr>
                    </a:p>
                  </a:txBody>
                  <a:tcPr marT="57150" marB="57150" marR="114300" marL="114300" anchor="ctr"/>
                </a:tc>
              </a:tr>
              <a:tr h="381000">
                <a:tc>
                  <a:txBody>
                    <a:bodyPr/>
                    <a:lstStyle/>
                    <a:p>
                      <a:pPr indent="0" lvl="0" marL="0" rtl="0" algn="l">
                        <a:lnSpc>
                          <a:spcPct val="142857"/>
                        </a:lnSpc>
                        <a:spcBef>
                          <a:spcPts val="0"/>
                        </a:spcBef>
                        <a:spcAft>
                          <a:spcPts val="0"/>
                        </a:spcAft>
                        <a:buNone/>
                      </a:pPr>
                      <a:r>
                        <a:rPr b="1" lang="en" sz="1050">
                          <a:solidFill>
                            <a:srgbClr val="1A1C1E"/>
                          </a:solidFill>
                          <a:latin typeface="Google Sans Text"/>
                          <a:ea typeface="Google Sans Text"/>
                          <a:cs typeface="Google Sans Text"/>
                          <a:sym typeface="Google Sans Text"/>
                        </a:rPr>
                        <a:t>Execution</a:t>
                      </a:r>
                      <a:endParaRPr b="1" sz="1050">
                        <a:solidFill>
                          <a:srgbClr val="1A1C1E"/>
                        </a:solidFill>
                        <a:latin typeface="Google Sans Text"/>
                        <a:ea typeface="Google Sans Text"/>
                        <a:cs typeface="Google Sans Text"/>
                        <a:sym typeface="Google Sans Text"/>
                      </a:endParaRPr>
                    </a:p>
                  </a:txBody>
                  <a:tcPr marT="57150" marB="57150" marR="114300" marL="114300" anchor="ctr"/>
                </a:tc>
                <a:tc>
                  <a:txBody>
                    <a:bodyPr/>
                    <a:lstStyle/>
                    <a:p>
                      <a:pPr indent="0" lvl="0" marL="0" rtl="0" algn="l">
                        <a:lnSpc>
                          <a:spcPct val="142857"/>
                        </a:lnSpc>
                        <a:spcBef>
                          <a:spcPts val="0"/>
                        </a:spcBef>
                        <a:spcAft>
                          <a:spcPts val="0"/>
                        </a:spcAft>
                        <a:buNone/>
                      </a:pPr>
                      <a:r>
                        <a:rPr lang="en" sz="1050">
                          <a:solidFill>
                            <a:srgbClr val="1A1C1E"/>
                          </a:solidFill>
                          <a:latin typeface="Google Sans Text"/>
                          <a:ea typeface="Google Sans Text"/>
                          <a:cs typeface="Google Sans Text"/>
                          <a:sym typeface="Google Sans Text"/>
                        </a:rPr>
                        <a:t>Eager</a:t>
                      </a:r>
                      <a:endParaRPr sz="1050">
                        <a:solidFill>
                          <a:srgbClr val="1A1C1E"/>
                        </a:solidFill>
                        <a:latin typeface="Google Sans Text"/>
                        <a:ea typeface="Google Sans Text"/>
                        <a:cs typeface="Google Sans Text"/>
                        <a:sym typeface="Google Sans Text"/>
                      </a:endParaRPr>
                    </a:p>
                  </a:txBody>
                  <a:tcPr marT="57150" marB="57150" marR="114300" marL="114300" anchor="ctr"/>
                </a:tc>
                <a:tc>
                  <a:txBody>
                    <a:bodyPr/>
                    <a:lstStyle/>
                    <a:p>
                      <a:pPr indent="0" lvl="0" marL="0" rtl="0" algn="l">
                        <a:lnSpc>
                          <a:spcPct val="142857"/>
                        </a:lnSpc>
                        <a:spcBef>
                          <a:spcPts val="0"/>
                        </a:spcBef>
                        <a:spcAft>
                          <a:spcPts val="0"/>
                        </a:spcAft>
                        <a:buNone/>
                      </a:pPr>
                      <a:r>
                        <a:rPr b="1" lang="en" sz="1050">
                          <a:solidFill>
                            <a:srgbClr val="1A1C1E"/>
                          </a:solidFill>
                          <a:latin typeface="Google Sans Text"/>
                          <a:ea typeface="Google Sans Text"/>
                          <a:cs typeface="Google Sans Text"/>
                          <a:sym typeface="Google Sans Text"/>
                        </a:rPr>
                        <a:t>JIT Compiled</a:t>
                      </a:r>
                      <a:r>
                        <a:rPr lang="en" sz="1050">
                          <a:solidFill>
                            <a:srgbClr val="1A1C1E"/>
                          </a:solidFill>
                          <a:latin typeface="Google Sans Text"/>
                          <a:ea typeface="Google Sans Text"/>
                          <a:cs typeface="Google Sans Text"/>
                          <a:sym typeface="Google Sans Text"/>
                        </a:rPr>
                        <a:t> (via XLA)</a:t>
                      </a:r>
                      <a:endParaRPr sz="1050">
                        <a:solidFill>
                          <a:srgbClr val="1A1C1E"/>
                        </a:solidFill>
                        <a:latin typeface="Google Sans Text"/>
                        <a:ea typeface="Google Sans Text"/>
                        <a:cs typeface="Google Sans Text"/>
                        <a:sym typeface="Google Sans Text"/>
                      </a:endParaRPr>
                    </a:p>
                  </a:txBody>
                  <a:tcPr marT="57150" marB="57150" marR="114300" marL="114300" anchor="ctr"/>
                </a:tc>
                <a:tc>
                  <a:txBody>
                    <a:bodyPr/>
                    <a:lstStyle/>
                    <a:p>
                      <a:pPr indent="0" lvl="0" marL="0" rtl="0" algn="l">
                        <a:lnSpc>
                          <a:spcPct val="142857"/>
                        </a:lnSpc>
                        <a:spcBef>
                          <a:spcPts val="0"/>
                        </a:spcBef>
                        <a:spcAft>
                          <a:spcPts val="0"/>
                        </a:spcAft>
                        <a:buNone/>
                      </a:pPr>
                      <a:r>
                        <a:rPr lang="en" sz="1050">
                          <a:solidFill>
                            <a:srgbClr val="1A1C1E"/>
                          </a:solidFill>
                          <a:latin typeface="Google Sans Text"/>
                          <a:ea typeface="Google Sans Text"/>
                          <a:cs typeface="Google Sans Text"/>
                          <a:sym typeface="Google Sans Text"/>
                        </a:rPr>
                        <a:t>Performance (esp. accelerators)</a:t>
                      </a:r>
                      <a:endParaRPr sz="1050">
                        <a:solidFill>
                          <a:srgbClr val="1A1C1E"/>
                        </a:solidFill>
                        <a:latin typeface="Google Sans Text"/>
                        <a:ea typeface="Google Sans Text"/>
                        <a:cs typeface="Google Sans Text"/>
                        <a:sym typeface="Google Sans Text"/>
                      </a:endParaRPr>
                    </a:p>
                  </a:txBody>
                  <a:tcPr marT="57150" marB="57150" marR="114300" marL="114300" anchor="ctr"/>
                </a:tc>
              </a:tr>
              <a:tr h="381000">
                <a:tc>
                  <a:txBody>
                    <a:bodyPr/>
                    <a:lstStyle/>
                    <a:p>
                      <a:pPr indent="0" lvl="0" marL="0" rtl="0" algn="l">
                        <a:lnSpc>
                          <a:spcPct val="142857"/>
                        </a:lnSpc>
                        <a:spcBef>
                          <a:spcPts val="0"/>
                        </a:spcBef>
                        <a:spcAft>
                          <a:spcPts val="0"/>
                        </a:spcAft>
                        <a:buNone/>
                      </a:pPr>
                      <a:r>
                        <a:rPr b="1" lang="en" sz="1050">
                          <a:solidFill>
                            <a:srgbClr val="1A1C1E"/>
                          </a:solidFill>
                          <a:latin typeface="Google Sans Text"/>
                          <a:ea typeface="Google Sans Text"/>
                          <a:cs typeface="Google Sans Text"/>
                          <a:sym typeface="Google Sans Text"/>
                        </a:rPr>
                        <a:t>In-place Ops</a:t>
                      </a:r>
                      <a:endParaRPr b="1" sz="1050">
                        <a:solidFill>
                          <a:srgbClr val="1A1C1E"/>
                        </a:solidFill>
                        <a:latin typeface="Google Sans Text"/>
                        <a:ea typeface="Google Sans Text"/>
                        <a:cs typeface="Google Sans Text"/>
                        <a:sym typeface="Google Sans Text"/>
                      </a:endParaRPr>
                    </a:p>
                  </a:txBody>
                  <a:tcPr marT="57150" marB="57150" marR="114300" marL="114300" anchor="ctr"/>
                </a:tc>
                <a:tc>
                  <a:txBody>
                    <a:bodyPr/>
                    <a:lstStyle/>
                    <a:p>
                      <a:pPr indent="0" lvl="0" marL="0" rtl="0" algn="l">
                        <a:lnSpc>
                          <a:spcPct val="142857"/>
                        </a:lnSpc>
                        <a:spcBef>
                          <a:spcPts val="0"/>
                        </a:spcBef>
                        <a:spcAft>
                          <a:spcPts val="0"/>
                        </a:spcAft>
                        <a:buNone/>
                      </a:pPr>
                      <a:r>
                        <a:rPr lang="en" sz="1000">
                          <a:solidFill>
                            <a:srgbClr val="1A1C1E"/>
                          </a:solidFill>
                          <a:latin typeface="Roboto Mono Medium"/>
                          <a:ea typeface="Roboto Mono Medium"/>
                          <a:cs typeface="Roboto Mono Medium"/>
                          <a:sym typeface="Roboto Mono Medium"/>
                        </a:rPr>
                        <a:t>a[i] = x</a:t>
                      </a:r>
                      <a:endParaRPr sz="1000">
                        <a:solidFill>
                          <a:srgbClr val="1A1C1E"/>
                        </a:solidFill>
                        <a:latin typeface="Roboto Mono Medium"/>
                        <a:ea typeface="Roboto Mono Medium"/>
                        <a:cs typeface="Roboto Mono Medium"/>
                        <a:sym typeface="Roboto Mono Medium"/>
                      </a:endParaRPr>
                    </a:p>
                  </a:txBody>
                  <a:tcPr marT="57150" marB="57150" marR="114300" marL="114300" anchor="ctr"/>
                </a:tc>
                <a:tc>
                  <a:txBody>
                    <a:bodyPr/>
                    <a:lstStyle/>
                    <a:p>
                      <a:pPr indent="0" lvl="0" marL="0" rtl="0" algn="l">
                        <a:lnSpc>
                          <a:spcPct val="142857"/>
                        </a:lnSpc>
                        <a:spcBef>
                          <a:spcPts val="0"/>
                        </a:spcBef>
                        <a:spcAft>
                          <a:spcPts val="0"/>
                        </a:spcAft>
                        <a:buNone/>
                      </a:pPr>
                      <a:r>
                        <a:rPr lang="en" sz="1000">
                          <a:solidFill>
                            <a:srgbClr val="1A1C1E"/>
                          </a:solidFill>
                          <a:latin typeface="Roboto Mono Medium"/>
                          <a:ea typeface="Roboto Mono Medium"/>
                          <a:cs typeface="Roboto Mono Medium"/>
                          <a:sym typeface="Roboto Mono Medium"/>
                        </a:rPr>
                        <a:t>a.at[i].set(x)</a:t>
                      </a:r>
                      <a:r>
                        <a:rPr lang="en" sz="1050">
                          <a:solidFill>
                            <a:srgbClr val="1A1C1E"/>
                          </a:solidFill>
                          <a:latin typeface="Google Sans Text"/>
                          <a:ea typeface="Google Sans Text"/>
                          <a:cs typeface="Google Sans Text"/>
                          <a:sym typeface="Google Sans Text"/>
                        </a:rPr>
                        <a:t> (new array)</a:t>
                      </a:r>
                      <a:endParaRPr sz="1050">
                        <a:solidFill>
                          <a:srgbClr val="1A1C1E"/>
                        </a:solidFill>
                        <a:latin typeface="Google Sans Text"/>
                        <a:ea typeface="Google Sans Text"/>
                        <a:cs typeface="Google Sans Text"/>
                        <a:sym typeface="Google Sans Text"/>
                      </a:endParaRPr>
                    </a:p>
                  </a:txBody>
                  <a:tcPr marT="57150" marB="57150" marR="114300" marL="114300" anchor="ctr"/>
                </a:tc>
                <a:tc>
                  <a:txBody>
                    <a:bodyPr/>
                    <a:lstStyle/>
                    <a:p>
                      <a:pPr indent="0" lvl="0" marL="0" rtl="0" algn="l">
                        <a:lnSpc>
                          <a:spcPct val="142857"/>
                        </a:lnSpc>
                        <a:spcBef>
                          <a:spcPts val="0"/>
                        </a:spcBef>
                        <a:spcAft>
                          <a:spcPts val="0"/>
                        </a:spcAft>
                        <a:buNone/>
                      </a:pPr>
                      <a:r>
                        <a:rPr lang="en" sz="1050">
                          <a:solidFill>
                            <a:srgbClr val="1A1C1E"/>
                          </a:solidFill>
                          <a:latin typeface="Google Sans Text"/>
                          <a:ea typeface="Google Sans Text"/>
                          <a:cs typeface="Google Sans Text"/>
                          <a:sym typeface="Google Sans Text"/>
                        </a:rPr>
                        <a:t>Immutability requirement</a:t>
                      </a:r>
                      <a:endParaRPr sz="1050">
                        <a:solidFill>
                          <a:srgbClr val="1A1C1E"/>
                        </a:solidFill>
                        <a:latin typeface="Google Sans Text"/>
                        <a:ea typeface="Google Sans Text"/>
                        <a:cs typeface="Google Sans Text"/>
                        <a:sym typeface="Google Sans Text"/>
                      </a:endParaRPr>
                    </a:p>
                  </a:txBody>
                  <a:tcPr marT="57150" marB="57150" marR="114300" marL="114300" anchor="ctr"/>
                </a:tc>
              </a:tr>
              <a:tr h="381000">
                <a:tc>
                  <a:txBody>
                    <a:bodyPr/>
                    <a:lstStyle/>
                    <a:p>
                      <a:pPr indent="0" lvl="0" marL="0" rtl="0" algn="l">
                        <a:lnSpc>
                          <a:spcPct val="142857"/>
                        </a:lnSpc>
                        <a:spcBef>
                          <a:spcPts val="0"/>
                        </a:spcBef>
                        <a:spcAft>
                          <a:spcPts val="0"/>
                        </a:spcAft>
                        <a:buNone/>
                      </a:pPr>
                      <a:r>
                        <a:rPr b="1" lang="en" sz="1050">
                          <a:solidFill>
                            <a:srgbClr val="1A1C1E"/>
                          </a:solidFill>
                          <a:latin typeface="Google Sans Text"/>
                          <a:ea typeface="Google Sans Text"/>
                          <a:cs typeface="Google Sans Text"/>
                          <a:sym typeface="Google Sans Text"/>
                        </a:rPr>
                        <a:t>Views/Copies</a:t>
                      </a:r>
                      <a:endParaRPr b="1" sz="1050">
                        <a:solidFill>
                          <a:srgbClr val="1A1C1E"/>
                        </a:solidFill>
                        <a:latin typeface="Google Sans Text"/>
                        <a:ea typeface="Google Sans Text"/>
                        <a:cs typeface="Google Sans Text"/>
                        <a:sym typeface="Google Sans Text"/>
                      </a:endParaRPr>
                    </a:p>
                  </a:txBody>
                  <a:tcPr marT="57150" marB="57150" marR="114300" marL="114300" anchor="ctr"/>
                </a:tc>
                <a:tc>
                  <a:txBody>
                    <a:bodyPr/>
                    <a:lstStyle/>
                    <a:p>
                      <a:pPr indent="0" lvl="0" marL="0" rtl="0" algn="l">
                        <a:lnSpc>
                          <a:spcPct val="142857"/>
                        </a:lnSpc>
                        <a:spcBef>
                          <a:spcPts val="0"/>
                        </a:spcBef>
                        <a:spcAft>
                          <a:spcPts val="0"/>
                        </a:spcAft>
                        <a:buNone/>
                      </a:pPr>
                      <a:r>
                        <a:rPr lang="en" sz="1050">
                          <a:solidFill>
                            <a:srgbClr val="1A1C1E"/>
                          </a:solidFill>
                          <a:latin typeface="Google Sans Text"/>
                          <a:ea typeface="Google Sans Text"/>
                          <a:cs typeface="Google Sans Text"/>
                          <a:sym typeface="Google Sans Text"/>
                        </a:rPr>
                        <a:t>Often Views</a:t>
                      </a:r>
                      <a:endParaRPr sz="1050">
                        <a:solidFill>
                          <a:srgbClr val="1A1C1E"/>
                        </a:solidFill>
                        <a:latin typeface="Google Sans Text"/>
                        <a:ea typeface="Google Sans Text"/>
                        <a:cs typeface="Google Sans Text"/>
                        <a:sym typeface="Google Sans Text"/>
                      </a:endParaRPr>
                    </a:p>
                  </a:txBody>
                  <a:tcPr marT="57150" marB="57150" marR="114300" marL="114300" anchor="ctr"/>
                </a:tc>
                <a:tc>
                  <a:txBody>
                    <a:bodyPr/>
                    <a:lstStyle/>
                    <a:p>
                      <a:pPr indent="0" lvl="0" marL="0" rtl="0" algn="l">
                        <a:lnSpc>
                          <a:spcPct val="142857"/>
                        </a:lnSpc>
                        <a:spcBef>
                          <a:spcPts val="0"/>
                        </a:spcBef>
                        <a:spcAft>
                          <a:spcPts val="0"/>
                        </a:spcAft>
                        <a:buNone/>
                      </a:pPr>
                      <a:r>
                        <a:rPr lang="en" sz="1050">
                          <a:solidFill>
                            <a:srgbClr val="1A1C1E"/>
                          </a:solidFill>
                          <a:latin typeface="Google Sans Text"/>
                          <a:ea typeface="Google Sans Text"/>
                          <a:cs typeface="Google Sans Text"/>
                          <a:sym typeface="Google Sans Text"/>
                        </a:rPr>
                        <a:t>Typically Copies</a:t>
                      </a:r>
                      <a:endParaRPr sz="1050">
                        <a:solidFill>
                          <a:srgbClr val="1A1C1E"/>
                        </a:solidFill>
                        <a:latin typeface="Google Sans Text"/>
                        <a:ea typeface="Google Sans Text"/>
                        <a:cs typeface="Google Sans Text"/>
                        <a:sym typeface="Google Sans Text"/>
                      </a:endParaRPr>
                    </a:p>
                  </a:txBody>
                  <a:tcPr marT="57150" marB="57150" marR="114300" marL="114300" anchor="ctr"/>
                </a:tc>
                <a:tc>
                  <a:txBody>
                    <a:bodyPr/>
                    <a:lstStyle/>
                    <a:p>
                      <a:pPr indent="0" lvl="0" marL="0" rtl="0" algn="l">
                        <a:lnSpc>
                          <a:spcPct val="142857"/>
                        </a:lnSpc>
                        <a:spcBef>
                          <a:spcPts val="0"/>
                        </a:spcBef>
                        <a:spcAft>
                          <a:spcPts val="0"/>
                        </a:spcAft>
                        <a:buNone/>
                      </a:pPr>
                      <a:r>
                        <a:rPr lang="en" sz="1050">
                          <a:solidFill>
                            <a:srgbClr val="1A1C1E"/>
                          </a:solidFill>
                          <a:latin typeface="Google Sans Text"/>
                          <a:ea typeface="Google Sans Text"/>
                          <a:cs typeface="Google Sans Text"/>
                          <a:sym typeface="Google Sans Text"/>
                        </a:rPr>
                        <a:t>JIT optimizes copies away</a:t>
                      </a:r>
                      <a:endParaRPr sz="1050">
                        <a:solidFill>
                          <a:srgbClr val="1A1C1E"/>
                        </a:solidFill>
                        <a:latin typeface="Google Sans Text"/>
                        <a:ea typeface="Google Sans Text"/>
                        <a:cs typeface="Google Sans Text"/>
                        <a:sym typeface="Google Sans Text"/>
                      </a:endParaRPr>
                    </a:p>
                  </a:txBody>
                  <a:tcPr marT="57150" marB="57150" marR="114300" marL="114300" anchor="ctr"/>
                </a:tc>
              </a:tr>
              <a:tr h="381000">
                <a:tc>
                  <a:txBody>
                    <a:bodyPr/>
                    <a:lstStyle/>
                    <a:p>
                      <a:pPr indent="0" lvl="0" marL="0" rtl="0" algn="l">
                        <a:lnSpc>
                          <a:spcPct val="142857"/>
                        </a:lnSpc>
                        <a:spcBef>
                          <a:spcPts val="0"/>
                        </a:spcBef>
                        <a:spcAft>
                          <a:spcPts val="0"/>
                        </a:spcAft>
                        <a:buNone/>
                      </a:pPr>
                      <a:r>
                        <a:rPr b="1" lang="en" sz="1050">
                          <a:solidFill>
                            <a:srgbClr val="1A1C1E"/>
                          </a:solidFill>
                          <a:latin typeface="Google Sans Text"/>
                          <a:ea typeface="Google Sans Text"/>
                          <a:cs typeface="Google Sans Text"/>
                          <a:sym typeface="Google Sans Text"/>
                        </a:rPr>
                        <a:t>RNG</a:t>
                      </a:r>
                      <a:endParaRPr b="1" sz="1050">
                        <a:solidFill>
                          <a:srgbClr val="1A1C1E"/>
                        </a:solidFill>
                        <a:latin typeface="Google Sans Text"/>
                        <a:ea typeface="Google Sans Text"/>
                        <a:cs typeface="Google Sans Text"/>
                        <a:sym typeface="Google Sans Text"/>
                      </a:endParaRPr>
                    </a:p>
                  </a:txBody>
                  <a:tcPr marT="57150" marB="57150" marR="114300" marL="114300" anchor="ctr"/>
                </a:tc>
                <a:tc>
                  <a:txBody>
                    <a:bodyPr/>
                    <a:lstStyle/>
                    <a:p>
                      <a:pPr indent="0" lvl="0" marL="0" rtl="0" algn="l">
                        <a:lnSpc>
                          <a:spcPct val="142857"/>
                        </a:lnSpc>
                        <a:spcBef>
                          <a:spcPts val="0"/>
                        </a:spcBef>
                        <a:spcAft>
                          <a:spcPts val="0"/>
                        </a:spcAft>
                        <a:buNone/>
                      </a:pPr>
                      <a:r>
                        <a:rPr lang="en" sz="1050">
                          <a:solidFill>
                            <a:srgbClr val="1A1C1E"/>
                          </a:solidFill>
                          <a:latin typeface="Google Sans Text"/>
                          <a:ea typeface="Google Sans Text"/>
                          <a:cs typeface="Google Sans Text"/>
                          <a:sym typeface="Google Sans Text"/>
                        </a:rPr>
                        <a:t>Global State (</a:t>
                      </a:r>
                      <a:r>
                        <a:rPr lang="en" sz="1000">
                          <a:solidFill>
                            <a:srgbClr val="1A1C1E"/>
                          </a:solidFill>
                          <a:latin typeface="Roboto Mono Medium"/>
                          <a:ea typeface="Roboto Mono Medium"/>
                          <a:cs typeface="Roboto Mono Medium"/>
                          <a:sym typeface="Roboto Mono Medium"/>
                        </a:rPr>
                        <a:t>np.random</a:t>
                      </a:r>
                      <a:r>
                        <a:rPr lang="en" sz="1050">
                          <a:solidFill>
                            <a:srgbClr val="1A1C1E"/>
                          </a:solidFill>
                          <a:latin typeface="Google Sans Text"/>
                          <a:ea typeface="Google Sans Text"/>
                          <a:cs typeface="Google Sans Text"/>
                          <a:sym typeface="Google Sans Text"/>
                        </a:rPr>
                        <a:t>)</a:t>
                      </a:r>
                      <a:endParaRPr sz="1050">
                        <a:solidFill>
                          <a:srgbClr val="1A1C1E"/>
                        </a:solidFill>
                        <a:latin typeface="Google Sans Text"/>
                        <a:ea typeface="Google Sans Text"/>
                        <a:cs typeface="Google Sans Text"/>
                        <a:sym typeface="Google Sans Text"/>
                      </a:endParaRPr>
                    </a:p>
                  </a:txBody>
                  <a:tcPr marT="57150" marB="57150" marR="114300" marL="114300" anchor="ctr"/>
                </a:tc>
                <a:tc>
                  <a:txBody>
                    <a:bodyPr/>
                    <a:lstStyle/>
                    <a:p>
                      <a:pPr indent="0" lvl="0" marL="0" rtl="0" algn="l">
                        <a:lnSpc>
                          <a:spcPct val="142857"/>
                        </a:lnSpc>
                        <a:spcBef>
                          <a:spcPts val="0"/>
                        </a:spcBef>
                        <a:spcAft>
                          <a:spcPts val="0"/>
                        </a:spcAft>
                        <a:buNone/>
                      </a:pPr>
                      <a:r>
                        <a:rPr b="1" lang="en" sz="1050">
                          <a:solidFill>
                            <a:srgbClr val="1A1C1E"/>
                          </a:solidFill>
                          <a:latin typeface="Google Sans Text"/>
                          <a:ea typeface="Google Sans Text"/>
                          <a:cs typeface="Google Sans Text"/>
                          <a:sym typeface="Google Sans Text"/>
                        </a:rPr>
                        <a:t>Explicit Keys</a:t>
                      </a:r>
                      <a:r>
                        <a:rPr lang="en" sz="1050">
                          <a:solidFill>
                            <a:srgbClr val="1A1C1E"/>
                          </a:solidFill>
                          <a:latin typeface="Google Sans Text"/>
                          <a:ea typeface="Google Sans Text"/>
                          <a:cs typeface="Google Sans Text"/>
                          <a:sym typeface="Google Sans Text"/>
                        </a:rPr>
                        <a:t> (</a:t>
                      </a:r>
                      <a:r>
                        <a:rPr lang="en" sz="1000">
                          <a:solidFill>
                            <a:srgbClr val="1A1C1E"/>
                          </a:solidFill>
                          <a:latin typeface="Roboto Mono Medium"/>
                          <a:ea typeface="Roboto Mono Medium"/>
                          <a:cs typeface="Roboto Mono Medium"/>
                          <a:sym typeface="Roboto Mono Medium"/>
                        </a:rPr>
                        <a:t>jax.random</a:t>
                      </a:r>
                      <a:r>
                        <a:rPr lang="en" sz="1050">
                          <a:solidFill>
                            <a:srgbClr val="1A1C1E"/>
                          </a:solidFill>
                          <a:latin typeface="Google Sans Text"/>
                          <a:ea typeface="Google Sans Text"/>
                          <a:cs typeface="Google Sans Text"/>
                          <a:sym typeface="Google Sans Text"/>
                        </a:rPr>
                        <a:t>)</a:t>
                      </a:r>
                      <a:endParaRPr sz="1050">
                        <a:solidFill>
                          <a:srgbClr val="1A1C1E"/>
                        </a:solidFill>
                        <a:latin typeface="Google Sans Text"/>
                        <a:ea typeface="Google Sans Text"/>
                        <a:cs typeface="Google Sans Text"/>
                        <a:sym typeface="Google Sans Text"/>
                      </a:endParaRPr>
                    </a:p>
                  </a:txBody>
                  <a:tcPr marT="57150" marB="57150" marR="114300" marL="114300" anchor="ctr"/>
                </a:tc>
                <a:tc>
                  <a:txBody>
                    <a:bodyPr/>
                    <a:lstStyle/>
                    <a:p>
                      <a:pPr indent="0" lvl="0" marL="0" rtl="0" algn="l">
                        <a:lnSpc>
                          <a:spcPct val="142857"/>
                        </a:lnSpc>
                        <a:spcBef>
                          <a:spcPts val="0"/>
                        </a:spcBef>
                        <a:spcAft>
                          <a:spcPts val="0"/>
                        </a:spcAft>
                        <a:buNone/>
                      </a:pPr>
                      <a:r>
                        <a:rPr lang="en" sz="1050">
                          <a:solidFill>
                            <a:srgbClr val="1A1C1E"/>
                          </a:solidFill>
                          <a:latin typeface="Google Sans Text"/>
                          <a:ea typeface="Google Sans Text"/>
                          <a:cs typeface="Google Sans Text"/>
                          <a:sym typeface="Google Sans Text"/>
                        </a:rPr>
                        <a:t>Reproducibility, parallelism</a:t>
                      </a:r>
                      <a:endParaRPr sz="1050">
                        <a:solidFill>
                          <a:srgbClr val="1A1C1E"/>
                        </a:solidFill>
                        <a:latin typeface="Google Sans Text"/>
                        <a:ea typeface="Google Sans Text"/>
                        <a:cs typeface="Google Sans Text"/>
                        <a:sym typeface="Google Sans Text"/>
                      </a:endParaRPr>
                    </a:p>
                  </a:txBody>
                  <a:tcPr marT="57150" marB="57150" marR="114300" marL="114300" anchor="ctr"/>
                </a:tc>
              </a:tr>
              <a:tr h="381000">
                <a:tc>
                  <a:txBody>
                    <a:bodyPr/>
                    <a:lstStyle/>
                    <a:p>
                      <a:pPr indent="0" lvl="0" marL="0" rtl="0" algn="l">
                        <a:lnSpc>
                          <a:spcPct val="142857"/>
                        </a:lnSpc>
                        <a:spcBef>
                          <a:spcPts val="0"/>
                        </a:spcBef>
                        <a:spcAft>
                          <a:spcPts val="0"/>
                        </a:spcAft>
                        <a:buNone/>
                      </a:pPr>
                      <a:r>
                        <a:rPr b="1" lang="en" sz="1050">
                          <a:solidFill>
                            <a:srgbClr val="1A1C1E"/>
                          </a:solidFill>
                          <a:latin typeface="Google Sans Text"/>
                          <a:ea typeface="Google Sans Text"/>
                          <a:cs typeface="Google Sans Text"/>
                          <a:sym typeface="Google Sans Text"/>
                        </a:rPr>
                        <a:t>Autodiff (</a:t>
                      </a:r>
                      <a:r>
                        <a:rPr lang="en" sz="1050">
                          <a:solidFill>
                            <a:srgbClr val="1A1C1E"/>
                          </a:solidFill>
                          <a:latin typeface="Roboto Mono Medium"/>
                          <a:ea typeface="Roboto Mono Medium"/>
                          <a:cs typeface="Roboto Mono Medium"/>
                          <a:sym typeface="Roboto Mono Medium"/>
                        </a:rPr>
                        <a:t>grad</a:t>
                      </a:r>
                      <a:r>
                        <a:rPr b="1" lang="en" sz="1050">
                          <a:solidFill>
                            <a:srgbClr val="1A1C1E"/>
                          </a:solidFill>
                          <a:latin typeface="Google Sans Text"/>
                          <a:ea typeface="Google Sans Text"/>
                          <a:cs typeface="Google Sans Text"/>
                          <a:sym typeface="Google Sans Text"/>
                        </a:rPr>
                        <a:t>)</a:t>
                      </a:r>
                      <a:endParaRPr b="1" sz="1050">
                        <a:solidFill>
                          <a:srgbClr val="1A1C1E"/>
                        </a:solidFill>
                        <a:latin typeface="Google Sans Text"/>
                        <a:ea typeface="Google Sans Text"/>
                        <a:cs typeface="Google Sans Text"/>
                        <a:sym typeface="Google Sans Text"/>
                      </a:endParaRPr>
                    </a:p>
                  </a:txBody>
                  <a:tcPr marT="57150" marB="57150" marR="114300" marL="114300" anchor="ctr"/>
                </a:tc>
                <a:tc>
                  <a:txBody>
                    <a:bodyPr/>
                    <a:lstStyle/>
                    <a:p>
                      <a:pPr indent="0" lvl="0" marL="0" rtl="0" algn="l">
                        <a:lnSpc>
                          <a:spcPct val="142857"/>
                        </a:lnSpc>
                        <a:spcBef>
                          <a:spcPts val="0"/>
                        </a:spcBef>
                        <a:spcAft>
                          <a:spcPts val="0"/>
                        </a:spcAft>
                        <a:buNone/>
                      </a:pPr>
                      <a:r>
                        <a:rPr lang="en" sz="1050">
                          <a:solidFill>
                            <a:srgbClr val="1A1C1E"/>
                          </a:solidFill>
                          <a:latin typeface="Google Sans Text"/>
                          <a:ea typeface="Google Sans Text"/>
                          <a:cs typeface="Google Sans Text"/>
                          <a:sym typeface="Google Sans Text"/>
                        </a:rPr>
                        <a:t>External Libs</a:t>
                      </a:r>
                      <a:endParaRPr sz="1050">
                        <a:solidFill>
                          <a:srgbClr val="1A1C1E"/>
                        </a:solidFill>
                        <a:latin typeface="Google Sans Text"/>
                        <a:ea typeface="Google Sans Text"/>
                        <a:cs typeface="Google Sans Text"/>
                        <a:sym typeface="Google Sans Text"/>
                      </a:endParaRPr>
                    </a:p>
                  </a:txBody>
                  <a:tcPr marT="57150" marB="57150" marR="114300" marL="114300" anchor="ctr"/>
                </a:tc>
                <a:tc>
                  <a:txBody>
                    <a:bodyPr/>
                    <a:lstStyle/>
                    <a:p>
                      <a:pPr indent="0" lvl="0" marL="0" rtl="0" algn="l">
                        <a:lnSpc>
                          <a:spcPct val="142857"/>
                        </a:lnSpc>
                        <a:spcBef>
                          <a:spcPts val="0"/>
                        </a:spcBef>
                        <a:spcAft>
                          <a:spcPts val="0"/>
                        </a:spcAft>
                        <a:buNone/>
                      </a:pPr>
                      <a:r>
                        <a:rPr b="1" lang="en" sz="1050">
                          <a:solidFill>
                            <a:srgbClr val="1A1C1E"/>
                          </a:solidFill>
                          <a:latin typeface="Google Sans Text"/>
                          <a:ea typeface="Google Sans Text"/>
                          <a:cs typeface="Google Sans Text"/>
                          <a:sym typeface="Google Sans Text"/>
                        </a:rPr>
                        <a:t>Built-in (</a:t>
                      </a:r>
                      <a:r>
                        <a:rPr lang="en" sz="1050">
                          <a:solidFill>
                            <a:srgbClr val="1A1C1E"/>
                          </a:solidFill>
                          <a:latin typeface="Roboto Mono Medium"/>
                          <a:ea typeface="Roboto Mono Medium"/>
                          <a:cs typeface="Roboto Mono Medium"/>
                          <a:sym typeface="Roboto Mono Medium"/>
                        </a:rPr>
                        <a:t>jax.grad</a:t>
                      </a:r>
                      <a:r>
                        <a:rPr b="1" lang="en" sz="1050">
                          <a:solidFill>
                            <a:srgbClr val="1A1C1E"/>
                          </a:solidFill>
                          <a:latin typeface="Google Sans Text"/>
                          <a:ea typeface="Google Sans Text"/>
                          <a:cs typeface="Google Sans Text"/>
                          <a:sym typeface="Google Sans Text"/>
                        </a:rPr>
                        <a:t>)</a:t>
                      </a:r>
                      <a:endParaRPr b="1" sz="1050">
                        <a:solidFill>
                          <a:srgbClr val="1A1C1E"/>
                        </a:solidFill>
                        <a:latin typeface="Google Sans Text"/>
                        <a:ea typeface="Google Sans Text"/>
                        <a:cs typeface="Google Sans Text"/>
                        <a:sym typeface="Google Sans Text"/>
                      </a:endParaRPr>
                    </a:p>
                  </a:txBody>
                  <a:tcPr marT="57150" marB="57150" marR="114300" marL="114300" anchor="ctr"/>
                </a:tc>
                <a:tc>
                  <a:txBody>
                    <a:bodyPr/>
                    <a:lstStyle/>
                    <a:p>
                      <a:pPr indent="0" lvl="0" marL="0" rtl="0" algn="l">
                        <a:lnSpc>
                          <a:spcPct val="142857"/>
                        </a:lnSpc>
                        <a:spcBef>
                          <a:spcPts val="0"/>
                        </a:spcBef>
                        <a:spcAft>
                          <a:spcPts val="0"/>
                        </a:spcAft>
                        <a:buNone/>
                      </a:pPr>
                      <a:r>
                        <a:rPr lang="en" sz="1050">
                          <a:solidFill>
                            <a:srgbClr val="1A1C1E"/>
                          </a:solidFill>
                          <a:latin typeface="Google Sans Text"/>
                          <a:ea typeface="Google Sans Text"/>
                          <a:cs typeface="Google Sans Text"/>
                          <a:sym typeface="Google Sans Text"/>
                        </a:rPr>
                        <a:t>Foundational for ML</a:t>
                      </a:r>
                      <a:endParaRPr sz="1050">
                        <a:solidFill>
                          <a:srgbClr val="1A1C1E"/>
                        </a:solidFill>
                        <a:latin typeface="Google Sans Text"/>
                        <a:ea typeface="Google Sans Text"/>
                        <a:cs typeface="Google Sans Text"/>
                        <a:sym typeface="Google Sans Text"/>
                      </a:endParaRPr>
                    </a:p>
                  </a:txBody>
                  <a:tcPr marT="57150" marB="57150" marR="114300" marL="114300" anchor="ctr"/>
                </a:tc>
              </a:tr>
              <a:tr h="381000">
                <a:tc>
                  <a:txBody>
                    <a:bodyPr/>
                    <a:lstStyle/>
                    <a:p>
                      <a:pPr indent="0" lvl="0" marL="0" rtl="0" algn="l">
                        <a:lnSpc>
                          <a:spcPct val="142857"/>
                        </a:lnSpc>
                        <a:spcBef>
                          <a:spcPts val="0"/>
                        </a:spcBef>
                        <a:spcAft>
                          <a:spcPts val="0"/>
                        </a:spcAft>
                        <a:buNone/>
                      </a:pPr>
                      <a:r>
                        <a:rPr b="1" lang="en" sz="1050">
                          <a:solidFill>
                            <a:srgbClr val="1A1C1E"/>
                          </a:solidFill>
                          <a:latin typeface="Google Sans Text"/>
                          <a:ea typeface="Google Sans Text"/>
                          <a:cs typeface="Google Sans Text"/>
                          <a:sym typeface="Google Sans Text"/>
                        </a:rPr>
                        <a:t>Auto-vectorize (</a:t>
                      </a:r>
                      <a:r>
                        <a:rPr lang="en" sz="1050">
                          <a:solidFill>
                            <a:srgbClr val="1A1C1E"/>
                          </a:solidFill>
                          <a:latin typeface="Roboto Mono Medium"/>
                          <a:ea typeface="Roboto Mono Medium"/>
                          <a:cs typeface="Roboto Mono Medium"/>
                          <a:sym typeface="Roboto Mono Medium"/>
                        </a:rPr>
                        <a:t>vmap</a:t>
                      </a:r>
                      <a:r>
                        <a:rPr b="1" lang="en" sz="1050">
                          <a:solidFill>
                            <a:srgbClr val="1A1C1E"/>
                          </a:solidFill>
                          <a:latin typeface="Google Sans Text"/>
                          <a:ea typeface="Google Sans Text"/>
                          <a:cs typeface="Google Sans Text"/>
                          <a:sym typeface="Google Sans Text"/>
                        </a:rPr>
                        <a:t>)</a:t>
                      </a:r>
                      <a:endParaRPr b="1" sz="1050">
                        <a:solidFill>
                          <a:srgbClr val="1A1C1E"/>
                        </a:solidFill>
                        <a:latin typeface="Google Sans Text"/>
                        <a:ea typeface="Google Sans Text"/>
                        <a:cs typeface="Google Sans Text"/>
                        <a:sym typeface="Google Sans Text"/>
                      </a:endParaRPr>
                    </a:p>
                  </a:txBody>
                  <a:tcPr marT="57150" marB="57150" marR="114300" marL="114300" anchor="ctr"/>
                </a:tc>
                <a:tc>
                  <a:txBody>
                    <a:bodyPr/>
                    <a:lstStyle/>
                    <a:p>
                      <a:pPr indent="0" lvl="0" marL="0" rtl="0" algn="l">
                        <a:lnSpc>
                          <a:spcPct val="142857"/>
                        </a:lnSpc>
                        <a:spcBef>
                          <a:spcPts val="0"/>
                        </a:spcBef>
                        <a:spcAft>
                          <a:spcPts val="0"/>
                        </a:spcAft>
                        <a:buNone/>
                      </a:pPr>
                      <a:r>
                        <a:rPr lang="en" sz="1050">
                          <a:solidFill>
                            <a:srgbClr val="1A1C1E"/>
                          </a:solidFill>
                          <a:latin typeface="Google Sans Text"/>
                          <a:ea typeface="Google Sans Text"/>
                          <a:cs typeface="Google Sans Text"/>
                          <a:sym typeface="Google Sans Text"/>
                        </a:rPr>
                        <a:t>Manual / Broadcasting</a:t>
                      </a:r>
                      <a:endParaRPr sz="1050">
                        <a:solidFill>
                          <a:srgbClr val="1A1C1E"/>
                        </a:solidFill>
                        <a:latin typeface="Google Sans Text"/>
                        <a:ea typeface="Google Sans Text"/>
                        <a:cs typeface="Google Sans Text"/>
                        <a:sym typeface="Google Sans Text"/>
                      </a:endParaRPr>
                    </a:p>
                  </a:txBody>
                  <a:tcPr marT="57150" marB="57150" marR="114300" marL="114300" anchor="ctr"/>
                </a:tc>
                <a:tc>
                  <a:txBody>
                    <a:bodyPr/>
                    <a:lstStyle/>
                    <a:p>
                      <a:pPr indent="0" lvl="0" marL="0" rtl="0" algn="l">
                        <a:lnSpc>
                          <a:spcPct val="142857"/>
                        </a:lnSpc>
                        <a:spcBef>
                          <a:spcPts val="0"/>
                        </a:spcBef>
                        <a:spcAft>
                          <a:spcPts val="0"/>
                        </a:spcAft>
                        <a:buNone/>
                      </a:pPr>
                      <a:r>
                        <a:rPr b="1" lang="en" sz="1050">
                          <a:solidFill>
                            <a:srgbClr val="1A1C1E"/>
                          </a:solidFill>
                          <a:latin typeface="Google Sans Text"/>
                          <a:ea typeface="Google Sans Text"/>
                          <a:cs typeface="Google Sans Text"/>
                          <a:sym typeface="Google Sans Text"/>
                        </a:rPr>
                        <a:t>Built-in (</a:t>
                      </a:r>
                      <a:r>
                        <a:rPr lang="en" sz="1050">
                          <a:solidFill>
                            <a:srgbClr val="1A1C1E"/>
                          </a:solidFill>
                          <a:latin typeface="Roboto Mono Medium"/>
                          <a:ea typeface="Roboto Mono Medium"/>
                          <a:cs typeface="Roboto Mono Medium"/>
                          <a:sym typeface="Roboto Mono Medium"/>
                        </a:rPr>
                        <a:t>jax.vmap</a:t>
                      </a:r>
                      <a:r>
                        <a:rPr b="1" lang="en" sz="1050">
                          <a:solidFill>
                            <a:srgbClr val="1A1C1E"/>
                          </a:solidFill>
                          <a:latin typeface="Google Sans Text"/>
                          <a:ea typeface="Google Sans Text"/>
                          <a:cs typeface="Google Sans Text"/>
                          <a:sym typeface="Google Sans Text"/>
                        </a:rPr>
                        <a:t>)</a:t>
                      </a:r>
                      <a:endParaRPr b="1" sz="1050">
                        <a:solidFill>
                          <a:srgbClr val="1A1C1E"/>
                        </a:solidFill>
                        <a:latin typeface="Google Sans Text"/>
                        <a:ea typeface="Google Sans Text"/>
                        <a:cs typeface="Google Sans Text"/>
                        <a:sym typeface="Google Sans Text"/>
                      </a:endParaRPr>
                    </a:p>
                  </a:txBody>
                  <a:tcPr marT="57150" marB="57150" marR="114300" marL="114300" anchor="ctr"/>
                </a:tc>
                <a:tc>
                  <a:txBody>
                    <a:bodyPr/>
                    <a:lstStyle/>
                    <a:p>
                      <a:pPr indent="0" lvl="0" marL="0" rtl="0" algn="l">
                        <a:lnSpc>
                          <a:spcPct val="142857"/>
                        </a:lnSpc>
                        <a:spcBef>
                          <a:spcPts val="0"/>
                        </a:spcBef>
                        <a:spcAft>
                          <a:spcPts val="0"/>
                        </a:spcAft>
                        <a:buNone/>
                      </a:pPr>
                      <a:r>
                        <a:rPr lang="en" sz="1050">
                          <a:solidFill>
                            <a:srgbClr val="1A1C1E"/>
                          </a:solidFill>
                          <a:latin typeface="Google Sans Text"/>
                          <a:ea typeface="Google Sans Text"/>
                          <a:cs typeface="Google Sans Text"/>
                          <a:sym typeface="Google Sans Text"/>
                        </a:rPr>
                        <a:t>Easier batching</a:t>
                      </a:r>
                      <a:endParaRPr sz="1050">
                        <a:solidFill>
                          <a:srgbClr val="1A1C1E"/>
                        </a:solidFill>
                        <a:latin typeface="Google Sans Text"/>
                        <a:ea typeface="Google Sans Text"/>
                        <a:cs typeface="Google Sans Text"/>
                        <a:sym typeface="Google Sans Text"/>
                      </a:endParaRPr>
                    </a:p>
                  </a:txBody>
                  <a:tcPr marT="57150" marB="57150" marR="114300" marL="114300" anchor="ctr"/>
                </a:tc>
              </a:tr>
              <a:tr h="381000">
                <a:tc>
                  <a:txBody>
                    <a:bodyPr/>
                    <a:lstStyle/>
                    <a:p>
                      <a:pPr indent="0" lvl="0" marL="0" rtl="0" algn="l">
                        <a:lnSpc>
                          <a:spcPct val="142857"/>
                        </a:lnSpc>
                        <a:spcBef>
                          <a:spcPts val="0"/>
                        </a:spcBef>
                        <a:spcAft>
                          <a:spcPts val="0"/>
                        </a:spcAft>
                        <a:buNone/>
                      </a:pPr>
                      <a:r>
                        <a:rPr b="1" lang="en" sz="1050">
                          <a:solidFill>
                            <a:srgbClr val="1A1C1E"/>
                          </a:solidFill>
                          <a:latin typeface="Google Sans Text"/>
                          <a:ea typeface="Google Sans Text"/>
                          <a:cs typeface="Google Sans Text"/>
                          <a:sym typeface="Google Sans Text"/>
                        </a:rPr>
                        <a:t>Hardware</a:t>
                      </a:r>
                      <a:endParaRPr b="1" sz="1050">
                        <a:solidFill>
                          <a:srgbClr val="1A1C1E"/>
                        </a:solidFill>
                        <a:latin typeface="Google Sans Text"/>
                        <a:ea typeface="Google Sans Text"/>
                        <a:cs typeface="Google Sans Text"/>
                        <a:sym typeface="Google Sans Text"/>
                      </a:endParaRPr>
                    </a:p>
                  </a:txBody>
                  <a:tcPr marT="57150" marB="57150" marR="114300" marL="114300" anchor="ctr"/>
                </a:tc>
                <a:tc>
                  <a:txBody>
                    <a:bodyPr/>
                    <a:lstStyle/>
                    <a:p>
                      <a:pPr indent="0" lvl="0" marL="0" rtl="0" algn="l">
                        <a:lnSpc>
                          <a:spcPct val="142857"/>
                        </a:lnSpc>
                        <a:spcBef>
                          <a:spcPts val="0"/>
                        </a:spcBef>
                        <a:spcAft>
                          <a:spcPts val="0"/>
                        </a:spcAft>
                        <a:buNone/>
                      </a:pPr>
                      <a:r>
                        <a:rPr lang="en" sz="1050">
                          <a:solidFill>
                            <a:srgbClr val="1A1C1E"/>
                          </a:solidFill>
                          <a:latin typeface="Google Sans Text"/>
                          <a:ea typeface="Google Sans Text"/>
                          <a:cs typeface="Google Sans Text"/>
                          <a:sym typeface="Google Sans Text"/>
                        </a:rPr>
                        <a:t>CPU (mostly)</a:t>
                      </a:r>
                      <a:endParaRPr sz="1050">
                        <a:solidFill>
                          <a:srgbClr val="1A1C1E"/>
                        </a:solidFill>
                        <a:latin typeface="Google Sans Text"/>
                        <a:ea typeface="Google Sans Text"/>
                        <a:cs typeface="Google Sans Text"/>
                        <a:sym typeface="Google Sans Text"/>
                      </a:endParaRPr>
                    </a:p>
                  </a:txBody>
                  <a:tcPr marT="57150" marB="57150" marR="114300" marL="114300" anchor="ctr"/>
                </a:tc>
                <a:tc>
                  <a:txBody>
                    <a:bodyPr/>
                    <a:lstStyle/>
                    <a:p>
                      <a:pPr indent="0" lvl="0" marL="0" rtl="0" algn="l">
                        <a:lnSpc>
                          <a:spcPct val="142857"/>
                        </a:lnSpc>
                        <a:spcBef>
                          <a:spcPts val="0"/>
                        </a:spcBef>
                        <a:spcAft>
                          <a:spcPts val="0"/>
                        </a:spcAft>
                        <a:buNone/>
                      </a:pPr>
                      <a:r>
                        <a:rPr b="1" lang="en" sz="1050">
                          <a:solidFill>
                            <a:srgbClr val="1A1C1E"/>
                          </a:solidFill>
                          <a:latin typeface="Google Sans Text"/>
                          <a:ea typeface="Google Sans Text"/>
                          <a:cs typeface="Google Sans Text"/>
                          <a:sym typeface="Google Sans Text"/>
                        </a:rPr>
                        <a:t>CPU, GPU, TPU</a:t>
                      </a:r>
                      <a:endParaRPr b="1" sz="1050">
                        <a:solidFill>
                          <a:srgbClr val="1A1C1E"/>
                        </a:solidFill>
                        <a:latin typeface="Google Sans Text"/>
                        <a:ea typeface="Google Sans Text"/>
                        <a:cs typeface="Google Sans Text"/>
                        <a:sym typeface="Google Sans Text"/>
                      </a:endParaRPr>
                    </a:p>
                  </a:txBody>
                  <a:tcPr marT="57150" marB="57150" marR="114300" marL="114300" anchor="ctr"/>
                </a:tc>
                <a:tc>
                  <a:txBody>
                    <a:bodyPr/>
                    <a:lstStyle/>
                    <a:p>
                      <a:pPr indent="0" lvl="0" marL="0" rtl="0" algn="l">
                        <a:lnSpc>
                          <a:spcPct val="142857"/>
                        </a:lnSpc>
                        <a:spcBef>
                          <a:spcPts val="0"/>
                        </a:spcBef>
                        <a:spcAft>
                          <a:spcPts val="0"/>
                        </a:spcAft>
                        <a:buNone/>
                      </a:pPr>
                      <a:r>
                        <a:rPr lang="en" sz="1050">
                          <a:solidFill>
                            <a:srgbClr val="1A1C1E"/>
                          </a:solidFill>
                          <a:latin typeface="Google Sans Text"/>
                          <a:ea typeface="Google Sans Text"/>
                          <a:cs typeface="Google Sans Text"/>
                          <a:sym typeface="Google Sans Text"/>
                        </a:rPr>
                        <a:t>Performance scaling</a:t>
                      </a:r>
                      <a:endParaRPr sz="1050">
                        <a:solidFill>
                          <a:srgbClr val="1A1C1E"/>
                        </a:solidFill>
                        <a:latin typeface="Google Sans Text"/>
                        <a:ea typeface="Google Sans Text"/>
                        <a:cs typeface="Google Sans Text"/>
                        <a:sym typeface="Google Sans Text"/>
                      </a:endParaRPr>
                    </a:p>
                  </a:txBody>
                  <a:tcPr marT="57150" marB="57150" marR="114300" marL="114300" anchor="ctr"/>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8" name="Shape 1028"/>
        <p:cNvGrpSpPr/>
        <p:nvPr/>
      </p:nvGrpSpPr>
      <p:grpSpPr>
        <a:xfrm>
          <a:off x="0" y="0"/>
          <a:ext cx="0" cy="0"/>
          <a:chOff x="0" y="0"/>
          <a:chExt cx="0" cy="0"/>
        </a:xfrm>
      </p:grpSpPr>
      <p:sp>
        <p:nvSpPr>
          <p:cNvPr id="1029" name="Google Shape;1029;p106"/>
          <p:cNvSpPr txBox="1"/>
          <p:nvPr>
            <p:ph idx="1" type="body"/>
          </p:nvPr>
        </p:nvSpPr>
        <p:spPr>
          <a:xfrm>
            <a:off x="405725" y="1454289"/>
            <a:ext cx="8110500" cy="27666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400"/>
              <a:t>Code Exercises, Quick References, and Slides</a:t>
            </a:r>
            <a:endParaRPr sz="2400"/>
          </a:p>
          <a:p>
            <a:pPr indent="-381000" lvl="0" marL="457200" rtl="0" algn="l">
              <a:lnSpc>
                <a:spcPct val="115000"/>
              </a:lnSpc>
              <a:spcBef>
                <a:spcPts val="1000"/>
              </a:spcBef>
              <a:spcAft>
                <a:spcPts val="0"/>
              </a:spcAft>
              <a:buSzPts val="2400"/>
              <a:buChar char="●"/>
            </a:pPr>
            <a:r>
              <a:rPr lang="en" sz="2400" u="sng">
                <a:solidFill>
                  <a:schemeClr val="hlink"/>
                </a:solidFill>
                <a:hlinkClick r:id="rId3"/>
              </a:rPr>
              <a:t>https://goo.gle/learning-jax</a:t>
            </a:r>
            <a:endParaRPr sz="2400"/>
          </a:p>
          <a:p>
            <a:pPr indent="0" lvl="0" marL="0" rtl="0" algn="l">
              <a:lnSpc>
                <a:spcPct val="115000"/>
              </a:lnSpc>
              <a:spcBef>
                <a:spcPts val="1000"/>
              </a:spcBef>
              <a:spcAft>
                <a:spcPts val="0"/>
              </a:spcAft>
              <a:buNone/>
            </a:pPr>
            <a:r>
              <a:t/>
            </a:r>
            <a:endParaRPr sz="2400"/>
          </a:p>
          <a:p>
            <a:pPr indent="0" lvl="0" marL="0" rtl="0" algn="l">
              <a:lnSpc>
                <a:spcPct val="115000"/>
              </a:lnSpc>
              <a:spcBef>
                <a:spcPts val="1000"/>
              </a:spcBef>
              <a:spcAft>
                <a:spcPts val="0"/>
              </a:spcAft>
              <a:buNone/>
            </a:pPr>
            <a:r>
              <a:rPr lang="en" sz="2400"/>
              <a:t>More videos for learning JAX</a:t>
            </a:r>
            <a:endParaRPr sz="2400"/>
          </a:p>
          <a:p>
            <a:pPr indent="-381000" lvl="0" marL="457200" rtl="0" algn="l">
              <a:lnSpc>
                <a:spcPct val="115000"/>
              </a:lnSpc>
              <a:spcBef>
                <a:spcPts val="1000"/>
              </a:spcBef>
              <a:spcAft>
                <a:spcPts val="0"/>
              </a:spcAft>
              <a:buSzPts val="2400"/>
              <a:buChar char="●"/>
            </a:pPr>
            <a:r>
              <a:rPr lang="en" sz="2400" u="sng">
                <a:solidFill>
                  <a:schemeClr val="hlink"/>
                </a:solidFill>
                <a:hlinkClick r:id="rId4"/>
              </a:rPr>
              <a:t>https://goo.gle/learn-jax-videos</a:t>
            </a:r>
            <a:endParaRPr sz="2400"/>
          </a:p>
        </p:txBody>
      </p:sp>
      <p:sp>
        <p:nvSpPr>
          <p:cNvPr id="1030" name="Google Shape;1030;p106"/>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Learning Resources</a:t>
            </a:r>
            <a:endParaRPr/>
          </a:p>
        </p:txBody>
      </p:sp>
      <p:pic>
        <p:nvPicPr>
          <p:cNvPr id="1031" name="Google Shape;1031;p106"/>
          <p:cNvPicPr preferRelativeResize="0"/>
          <p:nvPr/>
        </p:nvPicPr>
        <p:blipFill>
          <a:blip r:embed="rId5">
            <a:alphaModFix/>
          </a:blip>
          <a:stretch>
            <a:fillRect/>
          </a:stretch>
        </p:blipFill>
        <p:spPr>
          <a:xfrm>
            <a:off x="6906975" y="1454475"/>
            <a:ext cx="2086375" cy="27471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3" name="Shape 903"/>
        <p:cNvGrpSpPr/>
        <p:nvPr/>
      </p:nvGrpSpPr>
      <p:grpSpPr>
        <a:xfrm>
          <a:off x="0" y="0"/>
          <a:ext cx="0" cy="0"/>
          <a:chOff x="0" y="0"/>
          <a:chExt cx="0" cy="0"/>
        </a:xfrm>
      </p:grpSpPr>
      <p:sp>
        <p:nvSpPr>
          <p:cNvPr id="904" name="Google Shape;904;p89"/>
          <p:cNvSpPr txBox="1"/>
          <p:nvPr>
            <p:ph idx="1" type="body"/>
          </p:nvPr>
        </p:nvSpPr>
        <p:spPr>
          <a:xfrm>
            <a:off x="344500" y="1496175"/>
            <a:ext cx="6165900" cy="19929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You know NumPy: The foundation of Python scientific computing (</a:t>
            </a:r>
            <a:r>
              <a:rPr lang="en" sz="1800">
                <a:latin typeface="Roboto Mono Medium"/>
                <a:ea typeface="Roboto Mono Medium"/>
                <a:cs typeface="Roboto Mono Medium"/>
                <a:sym typeface="Roboto Mono Medium"/>
              </a:rPr>
              <a:t>ndarray</a:t>
            </a:r>
            <a:r>
              <a:rPr lang="en" sz="1800"/>
              <a:t>, rich function library).</a:t>
            </a:r>
            <a:endParaRPr sz="1800"/>
          </a:p>
          <a:p>
            <a:pPr indent="-342900" lvl="0" marL="457200" rtl="0" algn="l">
              <a:lnSpc>
                <a:spcPct val="115000"/>
              </a:lnSpc>
              <a:spcBef>
                <a:spcPts val="1000"/>
              </a:spcBef>
              <a:spcAft>
                <a:spcPts val="0"/>
              </a:spcAft>
              <a:buSzPts val="1800"/>
              <a:buChar char="●"/>
            </a:pPr>
            <a:r>
              <a:rPr lang="en" sz="1800"/>
              <a:t>You've seen JAX: High-performance numerical computing, especially for ML research.</a:t>
            </a:r>
            <a:endParaRPr sz="1800"/>
          </a:p>
          <a:p>
            <a:pPr indent="-342900" lvl="0" marL="457200" rtl="0" algn="l">
              <a:lnSpc>
                <a:spcPct val="115000"/>
              </a:lnSpc>
              <a:spcBef>
                <a:spcPts val="1000"/>
              </a:spcBef>
              <a:spcAft>
                <a:spcPts val="1000"/>
              </a:spcAft>
              <a:buSzPts val="1800"/>
              <a:buChar char="●"/>
            </a:pPr>
            <a:r>
              <a:rPr lang="en" sz="1800">
                <a:latin typeface="Roboto Mono Medium"/>
                <a:ea typeface="Roboto Mono Medium"/>
                <a:cs typeface="Roboto Mono Medium"/>
                <a:sym typeface="Roboto Mono Medium"/>
              </a:rPr>
              <a:t>jax.numpy</a:t>
            </a:r>
            <a:r>
              <a:rPr lang="en" sz="1800"/>
              <a:t> is designed to feel like NumPy, but better.</a:t>
            </a:r>
            <a:endParaRPr sz="1800"/>
          </a:p>
        </p:txBody>
      </p:sp>
      <p:sp>
        <p:nvSpPr>
          <p:cNvPr id="905" name="Google Shape;905;p89"/>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Familiar API, Powerful New Engine</a:t>
            </a:r>
            <a:endParaRPr/>
          </a:p>
        </p:txBody>
      </p:sp>
      <p:pic>
        <p:nvPicPr>
          <p:cNvPr id="906" name="Google Shape;906;p89"/>
          <p:cNvPicPr preferRelativeResize="0"/>
          <p:nvPr/>
        </p:nvPicPr>
        <p:blipFill>
          <a:blip r:embed="rId3">
            <a:alphaModFix/>
          </a:blip>
          <a:stretch>
            <a:fillRect/>
          </a:stretch>
        </p:blipFill>
        <p:spPr>
          <a:xfrm>
            <a:off x="6898073" y="2814675"/>
            <a:ext cx="1838275" cy="1066195"/>
          </a:xfrm>
          <a:prstGeom prst="rect">
            <a:avLst/>
          </a:prstGeom>
          <a:noFill/>
          <a:ln>
            <a:noFill/>
          </a:ln>
        </p:spPr>
      </p:pic>
      <p:pic>
        <p:nvPicPr>
          <p:cNvPr id="907" name="Google Shape;907;p89"/>
          <p:cNvPicPr preferRelativeResize="0"/>
          <p:nvPr/>
        </p:nvPicPr>
        <p:blipFill>
          <a:blip r:embed="rId4">
            <a:alphaModFix/>
          </a:blip>
          <a:stretch>
            <a:fillRect/>
          </a:stretch>
        </p:blipFill>
        <p:spPr>
          <a:xfrm>
            <a:off x="7142388" y="1029125"/>
            <a:ext cx="1349625" cy="1349625"/>
          </a:xfrm>
          <a:prstGeom prst="rect">
            <a:avLst/>
          </a:prstGeom>
          <a:noFill/>
          <a:ln>
            <a:noFill/>
          </a:ln>
        </p:spPr>
      </p:pic>
      <p:sp>
        <p:nvSpPr>
          <p:cNvPr id="908" name="Google Shape;908;p89"/>
          <p:cNvSpPr txBox="1"/>
          <p:nvPr/>
        </p:nvSpPr>
        <p:spPr>
          <a:xfrm>
            <a:off x="512075" y="4824875"/>
            <a:ext cx="65544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solidFill>
                  <a:srgbClr val="80868B"/>
                </a:solidFill>
                <a:latin typeface="Roboto"/>
                <a:ea typeface="Roboto"/>
                <a:cs typeface="Roboto"/>
                <a:sym typeface="Roboto"/>
              </a:rPr>
              <a:t>NumPy, the NumPy logo and any related marks are trademarks of the NumPy project</a:t>
            </a:r>
            <a:endParaRPr sz="900">
              <a:solidFill>
                <a:srgbClr val="80868B"/>
              </a:solidFill>
              <a:latin typeface="Roboto"/>
              <a:ea typeface="Roboto"/>
              <a:cs typeface="Roboto"/>
              <a:sym typeface="Robo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5" name="Shape 1035"/>
        <p:cNvGrpSpPr/>
        <p:nvPr/>
      </p:nvGrpSpPr>
      <p:grpSpPr>
        <a:xfrm>
          <a:off x="0" y="0"/>
          <a:ext cx="0" cy="0"/>
          <a:chOff x="0" y="0"/>
          <a:chExt cx="0" cy="0"/>
        </a:xfrm>
      </p:grpSpPr>
      <p:sp>
        <p:nvSpPr>
          <p:cNvPr id="1036" name="Google Shape;1036;p107"/>
          <p:cNvSpPr txBox="1"/>
          <p:nvPr>
            <p:ph idx="1" type="body"/>
          </p:nvPr>
        </p:nvSpPr>
        <p:spPr>
          <a:xfrm>
            <a:off x="344500" y="1112816"/>
            <a:ext cx="8110500" cy="30630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400"/>
              <a:t>Community:</a:t>
            </a:r>
            <a:endParaRPr sz="2400"/>
          </a:p>
          <a:p>
            <a:pPr indent="-381000" lvl="0" marL="457200" rtl="0" algn="l">
              <a:lnSpc>
                <a:spcPct val="115000"/>
              </a:lnSpc>
              <a:spcBef>
                <a:spcPts val="1000"/>
              </a:spcBef>
              <a:spcAft>
                <a:spcPts val="0"/>
              </a:spcAft>
              <a:buSzPts val="2400"/>
              <a:buChar char="●"/>
            </a:pPr>
            <a:r>
              <a:rPr lang="en" sz="2400" u="sng">
                <a:solidFill>
                  <a:schemeClr val="hlink"/>
                </a:solidFill>
                <a:hlinkClick r:id="rId3"/>
              </a:rPr>
              <a:t>https://goo.gle/jax-community</a:t>
            </a:r>
            <a:endParaRPr sz="2400"/>
          </a:p>
          <a:p>
            <a:pPr indent="0" lvl="0" marL="0" rtl="0" algn="l">
              <a:lnSpc>
                <a:spcPct val="115000"/>
              </a:lnSpc>
              <a:spcBef>
                <a:spcPts val="1000"/>
              </a:spcBef>
              <a:spcAft>
                <a:spcPts val="0"/>
              </a:spcAft>
              <a:buNone/>
            </a:pPr>
            <a:r>
              <a:rPr lang="en" sz="2400"/>
              <a:t>Docs</a:t>
            </a:r>
            <a:endParaRPr sz="2400"/>
          </a:p>
          <a:p>
            <a:pPr indent="-381000" lvl="0" marL="457200" rtl="0" algn="l">
              <a:lnSpc>
                <a:spcPct val="115000"/>
              </a:lnSpc>
              <a:spcBef>
                <a:spcPts val="1000"/>
              </a:spcBef>
              <a:spcAft>
                <a:spcPts val="0"/>
              </a:spcAft>
              <a:buSzPts val="2400"/>
              <a:buChar char="●"/>
            </a:pPr>
            <a:r>
              <a:rPr lang="en" sz="2400"/>
              <a:t>JAX AI Stack: </a:t>
            </a:r>
            <a:r>
              <a:rPr lang="en" sz="2400" u="sng">
                <a:solidFill>
                  <a:schemeClr val="hlink"/>
                </a:solidFill>
                <a:hlinkClick r:id="rId4"/>
              </a:rPr>
              <a:t>https://jaxstack.ai</a:t>
            </a:r>
            <a:endParaRPr sz="2400"/>
          </a:p>
          <a:p>
            <a:pPr indent="-381000" lvl="0" marL="457200" rtl="0" algn="l">
              <a:lnSpc>
                <a:spcPct val="115000"/>
              </a:lnSpc>
              <a:spcBef>
                <a:spcPts val="0"/>
              </a:spcBef>
              <a:spcAft>
                <a:spcPts val="0"/>
              </a:spcAft>
              <a:buSzPts val="2400"/>
              <a:buChar char="●"/>
            </a:pPr>
            <a:r>
              <a:rPr lang="en" sz="2400"/>
              <a:t>JAX: </a:t>
            </a:r>
            <a:r>
              <a:rPr lang="en" sz="2400" u="sng">
                <a:solidFill>
                  <a:schemeClr val="hlink"/>
                </a:solidFill>
                <a:hlinkClick r:id="rId5"/>
              </a:rPr>
              <a:t>https://jax.dev</a:t>
            </a:r>
            <a:endParaRPr sz="2400"/>
          </a:p>
          <a:p>
            <a:pPr indent="-381000" lvl="0" marL="457200" rtl="0" algn="l">
              <a:lnSpc>
                <a:spcPct val="115000"/>
              </a:lnSpc>
              <a:spcBef>
                <a:spcPts val="0"/>
              </a:spcBef>
              <a:spcAft>
                <a:spcPts val="0"/>
              </a:spcAft>
              <a:buSzPts val="2400"/>
              <a:buChar char="●"/>
            </a:pPr>
            <a:r>
              <a:rPr lang="en" sz="2400"/>
              <a:t>Flax NNX: </a:t>
            </a:r>
            <a:r>
              <a:rPr lang="en" sz="2400" u="sng">
                <a:solidFill>
                  <a:schemeClr val="hlink"/>
                </a:solidFill>
                <a:hlinkClick r:id="rId6"/>
              </a:rPr>
              <a:t>https://flax.readthedocs.io</a:t>
            </a:r>
            <a:endParaRPr sz="2400"/>
          </a:p>
        </p:txBody>
      </p:sp>
      <p:sp>
        <p:nvSpPr>
          <p:cNvPr id="1037" name="Google Shape;1037;p107"/>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rPr>
              <a:t>Community and Docs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2" name="Shape 912"/>
        <p:cNvGrpSpPr/>
        <p:nvPr/>
      </p:nvGrpSpPr>
      <p:grpSpPr>
        <a:xfrm>
          <a:off x="0" y="0"/>
          <a:ext cx="0" cy="0"/>
          <a:chOff x="0" y="0"/>
          <a:chExt cx="0" cy="0"/>
        </a:xfrm>
      </p:grpSpPr>
      <p:sp>
        <p:nvSpPr>
          <p:cNvPr id="913" name="Google Shape;913;p90"/>
          <p:cNvSpPr txBox="1"/>
          <p:nvPr>
            <p:ph idx="1" type="body"/>
          </p:nvPr>
        </p:nvSpPr>
        <p:spPr>
          <a:xfrm>
            <a:off x="344500" y="1038975"/>
            <a:ext cx="8309100" cy="35238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Clr>
                <a:schemeClr val="lt1"/>
              </a:buClr>
              <a:buSzPts val="1800"/>
              <a:buChar char="●"/>
            </a:pPr>
            <a:r>
              <a:rPr lang="en" sz="1800">
                <a:solidFill>
                  <a:schemeClr val="lt1"/>
                </a:solidFill>
              </a:rPr>
              <a:t>NumPy/PyTorch (Default): Operations run immediately as Python encounters them. Easy debugging, intuitive flow.</a:t>
            </a:r>
            <a:endParaRPr sz="1800">
              <a:solidFill>
                <a:schemeClr val="lt1"/>
              </a:solidFill>
            </a:endParaRPr>
          </a:p>
          <a:p>
            <a:pPr indent="-342900" lvl="0" marL="457200" rtl="0" algn="l">
              <a:lnSpc>
                <a:spcPct val="115000"/>
              </a:lnSpc>
              <a:spcBef>
                <a:spcPts val="1000"/>
              </a:spcBef>
              <a:spcAft>
                <a:spcPts val="0"/>
              </a:spcAft>
              <a:buClr>
                <a:schemeClr val="lt1"/>
              </a:buClr>
              <a:buSzPts val="1800"/>
              <a:buChar char="●"/>
            </a:pPr>
            <a:r>
              <a:rPr lang="en" sz="1800">
                <a:solidFill>
                  <a:schemeClr val="lt1"/>
                </a:solidFill>
              </a:rPr>
              <a:t>JAX: Uses </a:t>
            </a:r>
            <a:r>
              <a:rPr lang="en" sz="1800">
                <a:solidFill>
                  <a:schemeClr val="lt1"/>
                </a:solidFill>
                <a:latin typeface="Roboto Mono Medium"/>
                <a:ea typeface="Roboto Mono Medium"/>
                <a:cs typeface="Roboto Mono Medium"/>
                <a:sym typeface="Roboto Mono Medium"/>
              </a:rPr>
              <a:t>jax.jit</a:t>
            </a:r>
            <a:r>
              <a:rPr lang="en" sz="1800">
                <a:solidFill>
                  <a:schemeClr val="lt1"/>
                </a:solidFill>
              </a:rPr>
              <a:t> for Just-In-Time compilation via XLA (Accelerated Linear Algebra).</a:t>
            </a:r>
            <a:endParaRPr sz="1800">
              <a:solidFill>
                <a:schemeClr val="lt1"/>
              </a:solidFill>
            </a:endParaRPr>
          </a:p>
          <a:p>
            <a:pPr indent="-342900" lvl="1" marL="914400" rtl="0" algn="l">
              <a:lnSpc>
                <a:spcPct val="115000"/>
              </a:lnSpc>
              <a:spcBef>
                <a:spcPts val="1000"/>
              </a:spcBef>
              <a:spcAft>
                <a:spcPts val="0"/>
              </a:spcAft>
              <a:buClr>
                <a:schemeClr val="lt1"/>
              </a:buClr>
              <a:buSzPts val="1800"/>
              <a:buChar char="○"/>
            </a:pPr>
            <a:r>
              <a:rPr b="1" lang="en" sz="1800">
                <a:solidFill>
                  <a:schemeClr val="lt1"/>
                </a:solidFill>
              </a:rPr>
              <a:t>Tracing</a:t>
            </a:r>
            <a:r>
              <a:rPr lang="en" sz="1800">
                <a:solidFill>
                  <a:schemeClr val="lt1"/>
                </a:solidFill>
              </a:rPr>
              <a:t>: JAX traces the function once for given input shapes/types.</a:t>
            </a:r>
            <a:endParaRPr sz="1800">
              <a:solidFill>
                <a:schemeClr val="lt1"/>
              </a:solidFill>
            </a:endParaRPr>
          </a:p>
          <a:p>
            <a:pPr indent="-342900" lvl="1" marL="914400" rtl="0" algn="l">
              <a:lnSpc>
                <a:spcPct val="115000"/>
              </a:lnSpc>
              <a:spcBef>
                <a:spcPts val="1000"/>
              </a:spcBef>
              <a:spcAft>
                <a:spcPts val="0"/>
              </a:spcAft>
              <a:buClr>
                <a:schemeClr val="lt1"/>
              </a:buClr>
              <a:buSzPts val="1800"/>
              <a:buChar char="○"/>
            </a:pPr>
            <a:r>
              <a:rPr b="1" lang="en" sz="1800">
                <a:solidFill>
                  <a:schemeClr val="lt1"/>
                </a:solidFill>
              </a:rPr>
              <a:t>Optimization</a:t>
            </a:r>
            <a:r>
              <a:rPr lang="en" sz="1800">
                <a:solidFill>
                  <a:schemeClr val="lt1"/>
                </a:solidFill>
              </a:rPr>
              <a:t>: XLA optimizes and compiles the traced operations into efficient kernels (often fused).</a:t>
            </a:r>
            <a:endParaRPr sz="1800">
              <a:solidFill>
                <a:schemeClr val="lt1"/>
              </a:solidFill>
            </a:endParaRPr>
          </a:p>
          <a:p>
            <a:pPr indent="-342900" lvl="1" marL="914400" rtl="0" algn="l">
              <a:lnSpc>
                <a:spcPct val="115000"/>
              </a:lnSpc>
              <a:spcBef>
                <a:spcPts val="1000"/>
              </a:spcBef>
              <a:spcAft>
                <a:spcPts val="1000"/>
              </a:spcAft>
              <a:buClr>
                <a:schemeClr val="lt1"/>
              </a:buClr>
              <a:buSzPts val="1800"/>
              <a:buChar char="○"/>
            </a:pPr>
            <a:r>
              <a:rPr b="1" lang="en" sz="1800">
                <a:solidFill>
                  <a:schemeClr val="lt1"/>
                </a:solidFill>
              </a:rPr>
              <a:t>Execution</a:t>
            </a:r>
            <a:r>
              <a:rPr lang="en" sz="1800">
                <a:solidFill>
                  <a:schemeClr val="lt1"/>
                </a:solidFill>
              </a:rPr>
              <a:t>: Subsequent calls with compatible inputs use the fast, compiled code.</a:t>
            </a:r>
            <a:endParaRPr sz="1800">
              <a:solidFill>
                <a:schemeClr val="lt1"/>
              </a:solidFill>
            </a:endParaRPr>
          </a:p>
        </p:txBody>
      </p:sp>
      <p:sp>
        <p:nvSpPr>
          <p:cNvPr id="914" name="Google Shape;914;p90"/>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3C4043"/>
                </a:solidFill>
              </a:rPr>
              <a:t>NumPy/PyTorch = Eager, JAX = JIT Compiled</a:t>
            </a:r>
            <a:endParaRPr>
              <a:solidFill>
                <a:srgbClr val="3C4043"/>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8" name="Shape 918"/>
        <p:cNvGrpSpPr/>
        <p:nvPr/>
      </p:nvGrpSpPr>
      <p:grpSpPr>
        <a:xfrm>
          <a:off x="0" y="0"/>
          <a:ext cx="0" cy="0"/>
          <a:chOff x="0" y="0"/>
          <a:chExt cx="0" cy="0"/>
        </a:xfrm>
      </p:grpSpPr>
      <p:sp>
        <p:nvSpPr>
          <p:cNvPr id="919" name="Google Shape;919;p91"/>
          <p:cNvSpPr txBox="1"/>
          <p:nvPr>
            <p:ph idx="1" type="body"/>
          </p:nvPr>
        </p:nvSpPr>
        <p:spPr>
          <a:xfrm>
            <a:off x="344500" y="1038975"/>
            <a:ext cx="4062300" cy="7803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1000"/>
              </a:spcAft>
              <a:buNone/>
            </a:pPr>
            <a:r>
              <a:rPr b="1" lang="en" sz="1800">
                <a:solidFill>
                  <a:schemeClr val="lt1"/>
                </a:solidFill>
              </a:rPr>
              <a:t>NumPy</a:t>
            </a:r>
            <a:r>
              <a:rPr lang="en" sz="1800">
                <a:solidFill>
                  <a:schemeClr val="lt1"/>
                </a:solidFill>
              </a:rPr>
              <a:t>: Arrays can be changed in-place. Standard Python behavior.</a:t>
            </a:r>
            <a:endParaRPr sz="1800">
              <a:solidFill>
                <a:schemeClr val="lt1"/>
              </a:solidFill>
            </a:endParaRPr>
          </a:p>
        </p:txBody>
      </p:sp>
      <p:sp>
        <p:nvSpPr>
          <p:cNvPr id="920" name="Google Shape;920;p91"/>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3C4043"/>
                </a:solidFill>
              </a:rPr>
              <a:t>NumPy = Mutable, JAX = Immutable</a:t>
            </a:r>
            <a:endParaRPr>
              <a:solidFill>
                <a:srgbClr val="3C4043"/>
              </a:solidFill>
            </a:endParaRPr>
          </a:p>
        </p:txBody>
      </p:sp>
      <p:sp>
        <p:nvSpPr>
          <p:cNvPr id="921" name="Google Shape;921;p91"/>
          <p:cNvSpPr txBox="1"/>
          <p:nvPr>
            <p:ph idx="1" type="body"/>
          </p:nvPr>
        </p:nvSpPr>
        <p:spPr>
          <a:xfrm>
            <a:off x="344500" y="2334375"/>
            <a:ext cx="4062300" cy="2185800"/>
          </a:xfrm>
          <a:prstGeom prst="rect">
            <a:avLst/>
          </a:prstGeom>
          <a:solidFill>
            <a:schemeClr val="dk1"/>
          </a:solidFill>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000">
                <a:solidFill>
                  <a:srgbClr val="BDC4CC"/>
                </a:solidFill>
                <a:latin typeface="Roboto Mono"/>
                <a:ea typeface="Roboto Mono"/>
                <a:cs typeface="Roboto Mono"/>
                <a:sym typeface="Roboto Mono"/>
              </a:rPr>
              <a:t># NumPy Example</a:t>
            </a:r>
            <a:endParaRPr sz="1000">
              <a:solidFill>
                <a:srgbClr val="000000"/>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000">
                <a:solidFill>
                  <a:srgbClr val="FF9492"/>
                </a:solidFill>
                <a:latin typeface="Roboto Mono"/>
                <a:ea typeface="Roboto Mono"/>
                <a:cs typeface="Roboto Mono"/>
                <a:sym typeface="Roboto Mono"/>
              </a:rPr>
              <a:t>import</a:t>
            </a:r>
            <a:r>
              <a:rPr lang="en" sz="1000">
                <a:solidFill>
                  <a:srgbClr val="F0F3F6"/>
                </a:solidFill>
                <a:latin typeface="Roboto Mono"/>
                <a:ea typeface="Roboto Mono"/>
                <a:cs typeface="Roboto Mono"/>
                <a:sym typeface="Roboto Mono"/>
              </a:rPr>
              <a:t> numpy </a:t>
            </a:r>
            <a:r>
              <a:rPr lang="en" sz="1000">
                <a:solidFill>
                  <a:srgbClr val="FF9492"/>
                </a:solidFill>
                <a:latin typeface="Roboto Mono"/>
                <a:ea typeface="Roboto Mono"/>
                <a:cs typeface="Roboto Mono"/>
                <a:sym typeface="Roboto Mono"/>
              </a:rPr>
              <a:t>as</a:t>
            </a:r>
            <a:r>
              <a:rPr lang="en" sz="1000">
                <a:solidFill>
                  <a:srgbClr val="F0F3F6"/>
                </a:solidFill>
                <a:latin typeface="Roboto Mono"/>
                <a:ea typeface="Roboto Mono"/>
                <a:cs typeface="Roboto Mono"/>
                <a:sym typeface="Roboto Mono"/>
              </a:rPr>
              <a:t> np</a:t>
            </a:r>
            <a:endParaRPr sz="1000">
              <a:solidFill>
                <a:srgbClr val="000000"/>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000">
                <a:solidFill>
                  <a:srgbClr val="F0F3F6"/>
                </a:solidFill>
                <a:latin typeface="Roboto Mono"/>
                <a:ea typeface="Roboto Mono"/>
                <a:cs typeface="Roboto Mono"/>
                <a:sym typeface="Roboto Mono"/>
              </a:rPr>
              <a:t>a_np </a:t>
            </a:r>
            <a:r>
              <a:rPr lang="en" sz="1000">
                <a:solidFill>
                  <a:srgbClr val="FF9492"/>
                </a:solidFill>
                <a:latin typeface="Roboto Mono"/>
                <a:ea typeface="Roboto Mono"/>
                <a:cs typeface="Roboto Mono"/>
                <a:sym typeface="Roboto Mono"/>
              </a:rPr>
              <a:t>=</a:t>
            </a:r>
            <a:r>
              <a:rPr lang="en" sz="1000">
                <a:solidFill>
                  <a:srgbClr val="F0F3F6"/>
                </a:solidFill>
                <a:latin typeface="Roboto Mono"/>
                <a:ea typeface="Roboto Mono"/>
                <a:cs typeface="Roboto Mono"/>
                <a:sym typeface="Roboto Mono"/>
              </a:rPr>
              <a:t> np.arange(</a:t>
            </a:r>
            <a:r>
              <a:rPr lang="en" sz="1000">
                <a:solidFill>
                  <a:srgbClr val="91CBFF"/>
                </a:solidFill>
                <a:latin typeface="Roboto Mono"/>
                <a:ea typeface="Roboto Mono"/>
                <a:cs typeface="Roboto Mono"/>
                <a:sym typeface="Roboto Mono"/>
              </a:rPr>
              <a:t>4</a:t>
            </a:r>
            <a:r>
              <a:rPr lang="en" sz="1000">
                <a:solidFill>
                  <a:srgbClr val="F0F3F6"/>
                </a:solidFill>
                <a:latin typeface="Roboto Mono"/>
                <a:ea typeface="Roboto Mono"/>
                <a:cs typeface="Roboto Mono"/>
                <a:sym typeface="Roboto Mono"/>
              </a:rPr>
              <a:t>.)</a:t>
            </a:r>
            <a:endParaRPr sz="1000">
              <a:solidFill>
                <a:srgbClr val="000000"/>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000">
                <a:solidFill>
                  <a:srgbClr val="91CBFF"/>
                </a:solidFill>
                <a:latin typeface="Roboto Mono"/>
                <a:ea typeface="Roboto Mono"/>
                <a:cs typeface="Roboto Mono"/>
                <a:sym typeface="Roboto Mono"/>
              </a:rPr>
              <a:t>print</a:t>
            </a:r>
            <a:r>
              <a:rPr lang="en" sz="1000">
                <a:solidFill>
                  <a:srgbClr val="F0F3F6"/>
                </a:solidFill>
                <a:latin typeface="Roboto Mono"/>
                <a:ea typeface="Roboto Mono"/>
                <a:cs typeface="Roboto Mono"/>
                <a:sym typeface="Roboto Mono"/>
              </a:rPr>
              <a:t>(</a:t>
            </a:r>
            <a:r>
              <a:rPr lang="en" sz="1000">
                <a:solidFill>
                  <a:srgbClr val="ADDCFF"/>
                </a:solidFill>
                <a:latin typeface="Roboto Mono"/>
                <a:ea typeface="Roboto Mono"/>
                <a:cs typeface="Roboto Mono"/>
                <a:sym typeface="Roboto Mono"/>
              </a:rPr>
              <a:t>"Original:"</a:t>
            </a:r>
            <a:r>
              <a:rPr lang="en" sz="1000">
                <a:solidFill>
                  <a:srgbClr val="F0F3F6"/>
                </a:solidFill>
                <a:latin typeface="Roboto Mono"/>
                <a:ea typeface="Roboto Mono"/>
                <a:cs typeface="Roboto Mono"/>
                <a:sym typeface="Roboto Mono"/>
              </a:rPr>
              <a:t>, a_np)</a:t>
            </a:r>
            <a:endParaRPr sz="1000">
              <a:solidFill>
                <a:srgbClr val="000000"/>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000">
                <a:solidFill>
                  <a:srgbClr val="F0F3F6"/>
                </a:solidFill>
                <a:latin typeface="Roboto Mono"/>
                <a:ea typeface="Roboto Mono"/>
                <a:cs typeface="Roboto Mono"/>
                <a:sym typeface="Roboto Mono"/>
              </a:rPr>
              <a:t>a_np[</a:t>
            </a:r>
            <a:r>
              <a:rPr lang="en" sz="1000">
                <a:solidFill>
                  <a:srgbClr val="91CBFF"/>
                </a:solidFill>
                <a:latin typeface="Roboto Mono"/>
                <a:ea typeface="Roboto Mono"/>
                <a:cs typeface="Roboto Mono"/>
                <a:sym typeface="Roboto Mono"/>
              </a:rPr>
              <a:t>0</a:t>
            </a:r>
            <a:r>
              <a:rPr lang="en" sz="1000">
                <a:solidFill>
                  <a:srgbClr val="F0F3F6"/>
                </a:solidFill>
                <a:latin typeface="Roboto Mono"/>
                <a:ea typeface="Roboto Mono"/>
                <a:cs typeface="Roboto Mono"/>
                <a:sym typeface="Roboto Mono"/>
              </a:rPr>
              <a:t>] </a:t>
            </a:r>
            <a:r>
              <a:rPr lang="en" sz="1000">
                <a:solidFill>
                  <a:srgbClr val="FF9492"/>
                </a:solidFill>
                <a:latin typeface="Roboto Mono"/>
                <a:ea typeface="Roboto Mono"/>
                <a:cs typeface="Roboto Mono"/>
                <a:sym typeface="Roboto Mono"/>
              </a:rPr>
              <a:t>=</a:t>
            </a:r>
            <a:r>
              <a:rPr lang="en" sz="1000">
                <a:solidFill>
                  <a:srgbClr val="91CBFF"/>
                </a:solidFill>
                <a:latin typeface="Roboto Mono"/>
                <a:ea typeface="Roboto Mono"/>
                <a:cs typeface="Roboto Mono"/>
                <a:sym typeface="Roboto Mono"/>
              </a:rPr>
              <a:t> 100.0</a:t>
            </a:r>
            <a:r>
              <a:rPr lang="en" sz="1000">
                <a:solidFill>
                  <a:srgbClr val="BDC4CC"/>
                </a:solidFill>
                <a:latin typeface="Roboto Mono"/>
                <a:ea typeface="Roboto Mono"/>
                <a:cs typeface="Roboto Mono"/>
                <a:sym typeface="Roboto Mono"/>
              </a:rPr>
              <a:t> # Modify in-place</a:t>
            </a:r>
            <a:endParaRPr sz="1000">
              <a:solidFill>
                <a:srgbClr val="000000"/>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000">
                <a:solidFill>
                  <a:srgbClr val="91CBFF"/>
                </a:solidFill>
                <a:latin typeface="Roboto Mono"/>
                <a:ea typeface="Roboto Mono"/>
                <a:cs typeface="Roboto Mono"/>
                <a:sym typeface="Roboto Mono"/>
              </a:rPr>
              <a:t>print</a:t>
            </a:r>
            <a:r>
              <a:rPr lang="en" sz="1000">
                <a:solidFill>
                  <a:srgbClr val="F0F3F6"/>
                </a:solidFill>
                <a:latin typeface="Roboto Mono"/>
                <a:ea typeface="Roboto Mono"/>
                <a:cs typeface="Roboto Mono"/>
                <a:sym typeface="Roboto Mono"/>
              </a:rPr>
              <a:t>(</a:t>
            </a:r>
            <a:r>
              <a:rPr lang="en" sz="1000">
                <a:solidFill>
                  <a:srgbClr val="ADDCFF"/>
                </a:solidFill>
                <a:latin typeface="Roboto Mono"/>
                <a:ea typeface="Roboto Mono"/>
                <a:cs typeface="Roboto Mono"/>
                <a:sym typeface="Roboto Mono"/>
              </a:rPr>
              <a:t>"Modified:"</a:t>
            </a:r>
            <a:r>
              <a:rPr lang="en" sz="1000">
                <a:solidFill>
                  <a:srgbClr val="F0F3F6"/>
                </a:solidFill>
                <a:latin typeface="Roboto Mono"/>
                <a:ea typeface="Roboto Mono"/>
                <a:cs typeface="Roboto Mono"/>
                <a:sym typeface="Roboto Mono"/>
              </a:rPr>
              <a:t>, a_np)</a:t>
            </a:r>
            <a:endParaRPr sz="1000">
              <a:solidFill>
                <a:srgbClr val="000000"/>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000">
                <a:solidFill>
                  <a:srgbClr val="BDC4CC"/>
                </a:solidFill>
                <a:latin typeface="Roboto Mono"/>
                <a:ea typeface="Roboto Mono"/>
                <a:cs typeface="Roboto Mono"/>
                <a:sym typeface="Roboto Mono"/>
              </a:rPr>
              <a:t># Output:</a:t>
            </a:r>
            <a:endParaRPr sz="1000">
              <a:solidFill>
                <a:srgbClr val="000000"/>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000">
                <a:solidFill>
                  <a:srgbClr val="BDC4CC"/>
                </a:solidFill>
                <a:latin typeface="Roboto Mono"/>
                <a:ea typeface="Roboto Mono"/>
                <a:cs typeface="Roboto Mono"/>
                <a:sym typeface="Roboto Mono"/>
              </a:rPr>
              <a:t># Original: [0. 1. 2. 3.]</a:t>
            </a:r>
            <a:endParaRPr sz="1000">
              <a:solidFill>
                <a:srgbClr val="000000"/>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000">
                <a:solidFill>
                  <a:srgbClr val="BDC4CC"/>
                </a:solidFill>
                <a:latin typeface="Roboto Mono"/>
                <a:ea typeface="Roboto Mono"/>
                <a:cs typeface="Roboto Mono"/>
                <a:sym typeface="Roboto Mono"/>
              </a:rPr>
              <a:t># Modified: [100. 1.   2.   3.]</a:t>
            </a:r>
            <a:endParaRPr sz="1000">
              <a:solidFill>
                <a:srgbClr val="F0F3F6"/>
              </a:solidFill>
              <a:latin typeface="Roboto Mono"/>
              <a:ea typeface="Roboto Mono"/>
              <a:cs typeface="Roboto Mono"/>
              <a:sym typeface="Roboto Mono"/>
            </a:endParaRPr>
          </a:p>
        </p:txBody>
      </p:sp>
      <p:sp>
        <p:nvSpPr>
          <p:cNvPr id="922" name="Google Shape;922;p91"/>
          <p:cNvSpPr txBox="1"/>
          <p:nvPr>
            <p:ph idx="1" type="body"/>
          </p:nvPr>
        </p:nvSpPr>
        <p:spPr>
          <a:xfrm>
            <a:off x="4633065" y="1038975"/>
            <a:ext cx="4062300" cy="10989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1000"/>
              </a:spcAft>
              <a:buNone/>
            </a:pPr>
            <a:r>
              <a:rPr b="1" lang="en" sz="1800">
                <a:solidFill>
                  <a:schemeClr val="lt1"/>
                </a:solidFill>
              </a:rPr>
              <a:t>JAX</a:t>
            </a:r>
            <a:r>
              <a:rPr lang="en" sz="1800">
                <a:solidFill>
                  <a:schemeClr val="lt1"/>
                </a:solidFill>
              </a:rPr>
              <a:t>: Arrays cannot be changed in-place. Returns a new array. Functional style.</a:t>
            </a:r>
            <a:endParaRPr sz="1800">
              <a:solidFill>
                <a:schemeClr val="lt1"/>
              </a:solidFill>
            </a:endParaRPr>
          </a:p>
        </p:txBody>
      </p:sp>
      <p:sp>
        <p:nvSpPr>
          <p:cNvPr id="923" name="Google Shape;923;p91"/>
          <p:cNvSpPr txBox="1"/>
          <p:nvPr>
            <p:ph idx="1" type="body"/>
          </p:nvPr>
        </p:nvSpPr>
        <p:spPr>
          <a:xfrm>
            <a:off x="4633077" y="2334375"/>
            <a:ext cx="4062300" cy="2416500"/>
          </a:xfrm>
          <a:prstGeom prst="rect">
            <a:avLst/>
          </a:prstGeom>
          <a:solidFill>
            <a:schemeClr val="dk1"/>
          </a:solidFill>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000">
                <a:solidFill>
                  <a:srgbClr val="BDC4CC"/>
                </a:solidFill>
                <a:latin typeface="Roboto Mono"/>
                <a:ea typeface="Roboto Mono"/>
                <a:cs typeface="Roboto Mono"/>
                <a:sym typeface="Roboto Mono"/>
              </a:rPr>
              <a:t># JAX Example</a:t>
            </a:r>
            <a:endParaRPr sz="1000">
              <a:solidFill>
                <a:srgbClr val="000000"/>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000">
                <a:solidFill>
                  <a:srgbClr val="FF9492"/>
                </a:solidFill>
                <a:latin typeface="Roboto Mono"/>
                <a:ea typeface="Roboto Mono"/>
                <a:cs typeface="Roboto Mono"/>
                <a:sym typeface="Roboto Mono"/>
              </a:rPr>
              <a:t>import</a:t>
            </a:r>
            <a:r>
              <a:rPr lang="en" sz="1000">
                <a:solidFill>
                  <a:srgbClr val="F0F3F6"/>
                </a:solidFill>
                <a:latin typeface="Roboto Mono"/>
                <a:ea typeface="Roboto Mono"/>
                <a:cs typeface="Roboto Mono"/>
                <a:sym typeface="Roboto Mono"/>
              </a:rPr>
              <a:t> jax.numpy </a:t>
            </a:r>
            <a:r>
              <a:rPr lang="en" sz="1000">
                <a:solidFill>
                  <a:srgbClr val="FF9492"/>
                </a:solidFill>
                <a:latin typeface="Roboto Mono"/>
                <a:ea typeface="Roboto Mono"/>
                <a:cs typeface="Roboto Mono"/>
                <a:sym typeface="Roboto Mono"/>
              </a:rPr>
              <a:t>as</a:t>
            </a:r>
            <a:r>
              <a:rPr lang="en" sz="1000">
                <a:solidFill>
                  <a:srgbClr val="F0F3F6"/>
                </a:solidFill>
                <a:latin typeface="Roboto Mono"/>
                <a:ea typeface="Roboto Mono"/>
                <a:cs typeface="Roboto Mono"/>
                <a:sym typeface="Roboto Mono"/>
              </a:rPr>
              <a:t> jnp</a:t>
            </a:r>
            <a:endParaRPr sz="1000">
              <a:solidFill>
                <a:srgbClr val="000000"/>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000">
                <a:solidFill>
                  <a:srgbClr val="F0F3F6"/>
                </a:solidFill>
                <a:latin typeface="Roboto Mono"/>
                <a:ea typeface="Roboto Mono"/>
                <a:cs typeface="Roboto Mono"/>
                <a:sym typeface="Roboto Mono"/>
              </a:rPr>
              <a:t>a_jnp </a:t>
            </a:r>
            <a:r>
              <a:rPr lang="en" sz="1000">
                <a:solidFill>
                  <a:srgbClr val="FF9492"/>
                </a:solidFill>
                <a:latin typeface="Roboto Mono"/>
                <a:ea typeface="Roboto Mono"/>
                <a:cs typeface="Roboto Mono"/>
                <a:sym typeface="Roboto Mono"/>
              </a:rPr>
              <a:t>=</a:t>
            </a:r>
            <a:r>
              <a:rPr lang="en" sz="1000">
                <a:solidFill>
                  <a:srgbClr val="F0F3F6"/>
                </a:solidFill>
                <a:latin typeface="Roboto Mono"/>
                <a:ea typeface="Roboto Mono"/>
                <a:cs typeface="Roboto Mono"/>
                <a:sym typeface="Roboto Mono"/>
              </a:rPr>
              <a:t> jnp.arange(</a:t>
            </a:r>
            <a:r>
              <a:rPr lang="en" sz="1000">
                <a:solidFill>
                  <a:srgbClr val="91CBFF"/>
                </a:solidFill>
                <a:latin typeface="Roboto Mono"/>
                <a:ea typeface="Roboto Mono"/>
                <a:cs typeface="Roboto Mono"/>
                <a:sym typeface="Roboto Mono"/>
              </a:rPr>
              <a:t>4</a:t>
            </a:r>
            <a:r>
              <a:rPr lang="en" sz="1000">
                <a:solidFill>
                  <a:srgbClr val="F0F3F6"/>
                </a:solidFill>
                <a:latin typeface="Roboto Mono"/>
                <a:ea typeface="Roboto Mono"/>
                <a:cs typeface="Roboto Mono"/>
                <a:sym typeface="Roboto Mono"/>
              </a:rPr>
              <a:t>.)</a:t>
            </a:r>
            <a:endParaRPr sz="1000">
              <a:solidFill>
                <a:srgbClr val="000000"/>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000">
                <a:solidFill>
                  <a:srgbClr val="BDC4CC"/>
                </a:solidFill>
                <a:latin typeface="Roboto Mono"/>
                <a:ea typeface="Roboto Mono"/>
                <a:cs typeface="Roboto Mono"/>
                <a:sym typeface="Roboto Mono"/>
              </a:rPr>
              <a:t># a_jnp[0] = 100.0 # &lt;-- This causes a TypeError!</a:t>
            </a:r>
            <a:endParaRPr sz="1000">
              <a:solidFill>
                <a:srgbClr val="000000"/>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000">
              <a:solidFill>
                <a:srgbClr val="000000"/>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000">
                <a:solidFill>
                  <a:srgbClr val="BDC4CC"/>
                </a:solidFill>
                <a:latin typeface="Roboto Mono"/>
                <a:ea typeface="Roboto Mono"/>
                <a:cs typeface="Roboto Mono"/>
                <a:sym typeface="Roboto Mono"/>
              </a:rPr>
              <a:t># Use the .at[].set() syntax (or add, min, max...)</a:t>
            </a:r>
            <a:endParaRPr sz="1000">
              <a:solidFill>
                <a:srgbClr val="000000"/>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000">
                <a:solidFill>
                  <a:srgbClr val="F0F3F6"/>
                </a:solidFill>
                <a:latin typeface="Roboto Mono"/>
                <a:ea typeface="Roboto Mono"/>
                <a:cs typeface="Roboto Mono"/>
                <a:sym typeface="Roboto Mono"/>
              </a:rPr>
              <a:t>b_jnp </a:t>
            </a:r>
            <a:r>
              <a:rPr lang="en" sz="1000">
                <a:solidFill>
                  <a:srgbClr val="FF9492"/>
                </a:solidFill>
                <a:latin typeface="Roboto Mono"/>
                <a:ea typeface="Roboto Mono"/>
                <a:cs typeface="Roboto Mono"/>
                <a:sym typeface="Roboto Mono"/>
              </a:rPr>
              <a:t>=</a:t>
            </a:r>
            <a:r>
              <a:rPr lang="en" sz="1000">
                <a:solidFill>
                  <a:srgbClr val="F0F3F6"/>
                </a:solidFill>
                <a:latin typeface="Roboto Mono"/>
                <a:ea typeface="Roboto Mono"/>
                <a:cs typeface="Roboto Mono"/>
                <a:sym typeface="Roboto Mono"/>
              </a:rPr>
              <a:t> a_jnp.at[</a:t>
            </a:r>
            <a:r>
              <a:rPr lang="en" sz="1000">
                <a:solidFill>
                  <a:srgbClr val="91CBFF"/>
                </a:solidFill>
                <a:latin typeface="Roboto Mono"/>
                <a:ea typeface="Roboto Mono"/>
                <a:cs typeface="Roboto Mono"/>
                <a:sym typeface="Roboto Mono"/>
              </a:rPr>
              <a:t>0</a:t>
            </a:r>
            <a:r>
              <a:rPr lang="en" sz="1000">
                <a:solidFill>
                  <a:srgbClr val="F0F3F6"/>
                </a:solidFill>
                <a:latin typeface="Roboto Mono"/>
                <a:ea typeface="Roboto Mono"/>
                <a:cs typeface="Roboto Mono"/>
                <a:sym typeface="Roboto Mono"/>
              </a:rPr>
              <a:t>].set(</a:t>
            </a:r>
            <a:r>
              <a:rPr lang="en" sz="1000">
                <a:solidFill>
                  <a:srgbClr val="91CBFF"/>
                </a:solidFill>
                <a:latin typeface="Roboto Mono"/>
                <a:ea typeface="Roboto Mono"/>
                <a:cs typeface="Roboto Mono"/>
                <a:sym typeface="Roboto Mono"/>
              </a:rPr>
              <a:t>100.0</a:t>
            </a:r>
            <a:r>
              <a:rPr lang="en" sz="1000">
                <a:solidFill>
                  <a:srgbClr val="F0F3F6"/>
                </a:solidFill>
                <a:latin typeface="Roboto Mono"/>
                <a:ea typeface="Roboto Mono"/>
                <a:cs typeface="Roboto Mono"/>
                <a:sym typeface="Roboto Mono"/>
              </a:rPr>
              <a:t>) </a:t>
            </a:r>
            <a:r>
              <a:rPr lang="en" sz="1000">
                <a:solidFill>
                  <a:srgbClr val="BDC4CC"/>
                </a:solidFill>
                <a:latin typeface="Roboto Mono"/>
                <a:ea typeface="Roboto Mono"/>
                <a:cs typeface="Roboto Mono"/>
                <a:sym typeface="Roboto Mono"/>
              </a:rPr>
              <a:t># New array</a:t>
            </a:r>
            <a:endParaRPr sz="1000">
              <a:solidFill>
                <a:srgbClr val="000000"/>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000">
                <a:solidFill>
                  <a:srgbClr val="91CBFF"/>
                </a:solidFill>
                <a:latin typeface="Roboto Mono"/>
                <a:ea typeface="Roboto Mono"/>
                <a:cs typeface="Roboto Mono"/>
                <a:sym typeface="Roboto Mono"/>
              </a:rPr>
              <a:t>print</a:t>
            </a:r>
            <a:r>
              <a:rPr lang="en" sz="1000">
                <a:solidFill>
                  <a:srgbClr val="F0F3F6"/>
                </a:solidFill>
                <a:latin typeface="Roboto Mono"/>
                <a:ea typeface="Roboto Mono"/>
                <a:cs typeface="Roboto Mono"/>
                <a:sym typeface="Roboto Mono"/>
              </a:rPr>
              <a:t>(</a:t>
            </a:r>
            <a:r>
              <a:rPr lang="en" sz="1000">
                <a:solidFill>
                  <a:srgbClr val="FF9492"/>
                </a:solidFill>
                <a:latin typeface="Roboto Mono"/>
                <a:ea typeface="Roboto Mono"/>
                <a:cs typeface="Roboto Mono"/>
                <a:sym typeface="Roboto Mono"/>
              </a:rPr>
              <a:t>f</a:t>
            </a:r>
            <a:r>
              <a:rPr lang="en" sz="1000">
                <a:solidFill>
                  <a:srgbClr val="ADDCFF"/>
                </a:solidFill>
                <a:latin typeface="Roboto Mono"/>
                <a:ea typeface="Roboto Mono"/>
                <a:cs typeface="Roboto Mono"/>
                <a:sym typeface="Roboto Mono"/>
              </a:rPr>
              <a:t>'</a:t>
            </a:r>
            <a:r>
              <a:rPr lang="en" sz="1000">
                <a:solidFill>
                  <a:srgbClr val="FF9492"/>
                </a:solidFill>
                <a:latin typeface="Roboto Mono"/>
                <a:ea typeface="Roboto Mono"/>
                <a:cs typeface="Roboto Mono"/>
                <a:sym typeface="Roboto Mono"/>
              </a:rPr>
              <a:t>{</a:t>
            </a:r>
            <a:r>
              <a:rPr lang="en" sz="1000">
                <a:solidFill>
                  <a:srgbClr val="F0F3F6"/>
                </a:solidFill>
                <a:latin typeface="Roboto Mono"/>
                <a:ea typeface="Roboto Mono"/>
                <a:cs typeface="Roboto Mono"/>
                <a:sym typeface="Roboto Mono"/>
              </a:rPr>
              <a:t>a_jnp </a:t>
            </a:r>
            <a:r>
              <a:rPr lang="en" sz="1000">
                <a:solidFill>
                  <a:srgbClr val="FF9492"/>
                </a:solidFill>
                <a:latin typeface="Roboto Mono"/>
                <a:ea typeface="Roboto Mono"/>
                <a:cs typeface="Roboto Mono"/>
                <a:sym typeface="Roboto Mono"/>
              </a:rPr>
              <a:t>is</a:t>
            </a:r>
            <a:r>
              <a:rPr lang="en" sz="1000">
                <a:solidFill>
                  <a:srgbClr val="F0F3F6"/>
                </a:solidFill>
                <a:latin typeface="Roboto Mono"/>
                <a:ea typeface="Roboto Mono"/>
                <a:cs typeface="Roboto Mono"/>
                <a:sym typeface="Roboto Mono"/>
              </a:rPr>
              <a:t> b_jnp = </a:t>
            </a:r>
            <a:r>
              <a:rPr lang="en" sz="1000">
                <a:solidFill>
                  <a:srgbClr val="FF9492"/>
                </a:solidFill>
                <a:latin typeface="Roboto Mono"/>
                <a:ea typeface="Roboto Mono"/>
                <a:cs typeface="Roboto Mono"/>
                <a:sym typeface="Roboto Mono"/>
              </a:rPr>
              <a:t>}</a:t>
            </a:r>
            <a:r>
              <a:rPr lang="en" sz="1000">
                <a:solidFill>
                  <a:srgbClr val="ADDCFF"/>
                </a:solidFill>
                <a:latin typeface="Roboto Mono"/>
                <a:ea typeface="Roboto Mono"/>
                <a:cs typeface="Roboto Mono"/>
                <a:sym typeface="Roboto Mono"/>
              </a:rPr>
              <a:t>'</a:t>
            </a:r>
            <a:r>
              <a:rPr lang="en" sz="1000">
                <a:solidFill>
                  <a:srgbClr val="F0F3F6"/>
                </a:solidFill>
                <a:latin typeface="Roboto Mono"/>
                <a:ea typeface="Roboto Mono"/>
                <a:cs typeface="Roboto Mono"/>
                <a:sym typeface="Roboto Mono"/>
              </a:rPr>
              <a:t>)</a:t>
            </a:r>
            <a:endParaRPr sz="1000">
              <a:solidFill>
                <a:srgbClr val="000000"/>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000">
                <a:solidFill>
                  <a:srgbClr val="BDC4CC"/>
                </a:solidFill>
                <a:latin typeface="Roboto Mono"/>
                <a:ea typeface="Roboto Mono"/>
                <a:cs typeface="Roboto Mono"/>
                <a:sym typeface="Roboto Mono"/>
              </a:rPr>
              <a:t># Output:</a:t>
            </a:r>
            <a:endParaRPr sz="1000">
              <a:solidFill>
                <a:srgbClr val="000000"/>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000">
                <a:solidFill>
                  <a:srgbClr val="BDC4CC"/>
                </a:solidFill>
                <a:latin typeface="Roboto Mono"/>
                <a:ea typeface="Roboto Mono"/>
                <a:cs typeface="Roboto Mono"/>
                <a:sym typeface="Roboto Mono"/>
              </a:rPr>
              <a:t># a_jnp is b_jnp = False</a:t>
            </a:r>
            <a:endParaRPr sz="1000">
              <a:solidFill>
                <a:srgbClr val="F0F3F6"/>
              </a:solidFill>
              <a:latin typeface="Roboto Mono"/>
              <a:ea typeface="Roboto Mono"/>
              <a:cs typeface="Roboto Mono"/>
              <a:sym typeface="Roboto Mon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7" name="Shape 927"/>
        <p:cNvGrpSpPr/>
        <p:nvPr/>
      </p:nvGrpSpPr>
      <p:grpSpPr>
        <a:xfrm>
          <a:off x="0" y="0"/>
          <a:ext cx="0" cy="0"/>
          <a:chOff x="0" y="0"/>
          <a:chExt cx="0" cy="0"/>
        </a:xfrm>
      </p:grpSpPr>
      <p:sp>
        <p:nvSpPr>
          <p:cNvPr id="928" name="Google Shape;928;p92"/>
          <p:cNvSpPr txBox="1"/>
          <p:nvPr>
            <p:ph idx="1" type="body"/>
          </p:nvPr>
        </p:nvSpPr>
        <p:spPr>
          <a:xfrm>
            <a:off x="344500" y="1572375"/>
            <a:ext cx="4062300" cy="16920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600">
                <a:solidFill>
                  <a:schemeClr val="lt1"/>
                </a:solidFill>
              </a:rPr>
              <a:t>NumPy</a:t>
            </a:r>
            <a:r>
              <a:rPr lang="en" sz="1600">
                <a:solidFill>
                  <a:schemeClr val="lt1"/>
                </a:solidFill>
              </a:rPr>
              <a:t>: Operations like </a:t>
            </a:r>
            <a:r>
              <a:rPr lang="en" sz="1600">
                <a:solidFill>
                  <a:schemeClr val="lt1"/>
                </a:solidFill>
                <a:latin typeface="Roboto Medium"/>
                <a:ea typeface="Roboto Medium"/>
                <a:cs typeface="Roboto Medium"/>
                <a:sym typeface="Roboto Medium"/>
              </a:rPr>
              <a:t>transpose()</a:t>
            </a:r>
            <a:r>
              <a:rPr lang="en" sz="1600">
                <a:solidFill>
                  <a:schemeClr val="lt1"/>
                </a:solidFill>
              </a:rPr>
              <a:t>, </a:t>
            </a:r>
            <a:r>
              <a:rPr lang="en" sz="1600">
                <a:solidFill>
                  <a:schemeClr val="lt1"/>
                </a:solidFill>
                <a:latin typeface="Roboto Mono Medium"/>
                <a:ea typeface="Roboto Mono Medium"/>
                <a:cs typeface="Roboto Mono Medium"/>
                <a:sym typeface="Roboto Mono Medium"/>
              </a:rPr>
              <a:t>reshape()</a:t>
            </a:r>
            <a:r>
              <a:rPr lang="en" sz="1600">
                <a:solidFill>
                  <a:schemeClr val="lt1"/>
                </a:solidFill>
              </a:rPr>
              <a:t>, slicing often return views (sharing underlying data).</a:t>
            </a:r>
            <a:endParaRPr sz="1600">
              <a:solidFill>
                <a:schemeClr val="lt1"/>
              </a:solidFill>
            </a:endParaRPr>
          </a:p>
          <a:p>
            <a:pPr indent="-330200" lvl="0" marL="457200" rtl="0" algn="l">
              <a:lnSpc>
                <a:spcPct val="115000"/>
              </a:lnSpc>
              <a:spcBef>
                <a:spcPts val="1000"/>
              </a:spcBef>
              <a:spcAft>
                <a:spcPts val="1000"/>
              </a:spcAft>
              <a:buClr>
                <a:schemeClr val="lt1"/>
              </a:buClr>
              <a:buSzPts val="1600"/>
              <a:buChar char="●"/>
            </a:pPr>
            <a:r>
              <a:rPr lang="en" sz="1600">
                <a:solidFill>
                  <a:schemeClr val="lt1"/>
                </a:solidFill>
              </a:rPr>
              <a:t>Memory efficient, but changes through a view affect the original.</a:t>
            </a:r>
            <a:endParaRPr sz="1600">
              <a:solidFill>
                <a:schemeClr val="lt1"/>
              </a:solidFill>
            </a:endParaRPr>
          </a:p>
        </p:txBody>
      </p:sp>
      <p:sp>
        <p:nvSpPr>
          <p:cNvPr id="929" name="Google Shape;929;p92"/>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3C4043"/>
                </a:solidFill>
              </a:rPr>
              <a:t>Subtle Differences in Memory Handling</a:t>
            </a:r>
            <a:endParaRPr>
              <a:solidFill>
                <a:srgbClr val="3C4043"/>
              </a:solidFill>
            </a:endParaRPr>
          </a:p>
        </p:txBody>
      </p:sp>
      <p:sp>
        <p:nvSpPr>
          <p:cNvPr id="930" name="Google Shape;930;p92"/>
          <p:cNvSpPr txBox="1"/>
          <p:nvPr>
            <p:ph idx="1" type="body"/>
          </p:nvPr>
        </p:nvSpPr>
        <p:spPr>
          <a:xfrm>
            <a:off x="4633065" y="1572375"/>
            <a:ext cx="4062300" cy="25152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600">
                <a:solidFill>
                  <a:schemeClr val="lt1"/>
                </a:solidFill>
              </a:rPr>
              <a:t>JAX</a:t>
            </a:r>
            <a:r>
              <a:rPr lang="en" sz="1600">
                <a:solidFill>
                  <a:schemeClr val="lt1"/>
                </a:solidFill>
              </a:rPr>
              <a:t>: Equivalent operations typically return copies.</a:t>
            </a:r>
            <a:endParaRPr sz="1600">
              <a:solidFill>
                <a:schemeClr val="lt1"/>
              </a:solidFill>
            </a:endParaRPr>
          </a:p>
          <a:p>
            <a:pPr indent="-330200" lvl="0" marL="457200" rtl="0" algn="l">
              <a:lnSpc>
                <a:spcPct val="115000"/>
              </a:lnSpc>
              <a:spcBef>
                <a:spcPts val="1000"/>
              </a:spcBef>
              <a:spcAft>
                <a:spcPts val="0"/>
              </a:spcAft>
              <a:buClr>
                <a:schemeClr val="lt1"/>
              </a:buClr>
              <a:buSzPts val="1600"/>
              <a:buChar char="●"/>
            </a:pPr>
            <a:r>
              <a:rPr lang="en" sz="1600">
                <a:solidFill>
                  <a:schemeClr val="lt1"/>
                </a:solidFill>
              </a:rPr>
              <a:t>Consistent with immutability.</a:t>
            </a:r>
            <a:endParaRPr sz="1600">
              <a:solidFill>
                <a:schemeClr val="lt1"/>
              </a:solidFill>
            </a:endParaRPr>
          </a:p>
          <a:p>
            <a:pPr indent="-330200" lvl="0" marL="457200" rtl="0" algn="l">
              <a:lnSpc>
                <a:spcPct val="115000"/>
              </a:lnSpc>
              <a:spcBef>
                <a:spcPts val="1000"/>
              </a:spcBef>
              <a:spcAft>
                <a:spcPts val="0"/>
              </a:spcAft>
              <a:buClr>
                <a:schemeClr val="lt1"/>
              </a:buClr>
              <a:buSzPts val="1600"/>
              <a:buChar char="●"/>
            </a:pPr>
            <a:r>
              <a:rPr lang="en" sz="1600">
                <a:solidFill>
                  <a:schemeClr val="lt1"/>
                </a:solidFill>
              </a:rPr>
              <a:t>Seems less memory efficient?</a:t>
            </a:r>
            <a:br>
              <a:rPr lang="en" sz="1600">
                <a:solidFill>
                  <a:schemeClr val="lt1"/>
                </a:solidFill>
              </a:rPr>
            </a:br>
            <a:r>
              <a:rPr lang="en" sz="1600">
                <a:solidFill>
                  <a:schemeClr val="lt1"/>
                </a:solidFill>
              </a:rPr>
              <a:t>But: </a:t>
            </a:r>
            <a:r>
              <a:rPr lang="en" sz="1600">
                <a:solidFill>
                  <a:schemeClr val="lt1"/>
                </a:solidFill>
                <a:latin typeface="Roboto Mono Medium"/>
                <a:ea typeface="Roboto Mono Medium"/>
                <a:cs typeface="Roboto Mono Medium"/>
                <a:sym typeface="Roboto Mono Medium"/>
              </a:rPr>
              <a:t>jax.jit()</a:t>
            </a:r>
            <a:r>
              <a:rPr lang="en" sz="1600">
                <a:solidFill>
                  <a:schemeClr val="lt1"/>
                </a:solidFill>
              </a:rPr>
              <a:t> often optimizes away intermediate copies.</a:t>
            </a:r>
            <a:endParaRPr sz="1600">
              <a:solidFill>
                <a:schemeClr val="lt1"/>
              </a:solidFill>
            </a:endParaRPr>
          </a:p>
          <a:p>
            <a:pPr indent="-330200" lvl="1" marL="914400" rtl="0" algn="l">
              <a:lnSpc>
                <a:spcPct val="115000"/>
              </a:lnSpc>
              <a:spcBef>
                <a:spcPts val="1000"/>
              </a:spcBef>
              <a:spcAft>
                <a:spcPts val="1000"/>
              </a:spcAft>
              <a:buClr>
                <a:schemeClr val="lt1"/>
              </a:buClr>
              <a:buSzPts val="1600"/>
              <a:buChar char="○"/>
            </a:pPr>
            <a:r>
              <a:rPr lang="en" sz="1600">
                <a:solidFill>
                  <a:schemeClr val="lt1"/>
                </a:solidFill>
              </a:rPr>
              <a:t>"buffer donation"</a:t>
            </a:r>
            <a:endParaRPr sz="1600">
              <a:solidFill>
                <a:schemeClr val="lt1"/>
              </a:solidFill>
            </a:endParaRPr>
          </a:p>
        </p:txBody>
      </p:sp>
      <p:sp>
        <p:nvSpPr>
          <p:cNvPr id="931" name="Google Shape;931;p92"/>
          <p:cNvSpPr txBox="1"/>
          <p:nvPr/>
        </p:nvSpPr>
        <p:spPr>
          <a:xfrm>
            <a:off x="0" y="4329925"/>
            <a:ext cx="91440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400">
                <a:solidFill>
                  <a:schemeClr val="lt1"/>
                </a:solidFill>
                <a:latin typeface="Roboto"/>
                <a:ea typeface="Roboto"/>
                <a:cs typeface="Roboto"/>
                <a:sym typeface="Roboto"/>
              </a:rPr>
              <a:t>JAX approach eliminates lurking side-effects</a:t>
            </a:r>
            <a:endParaRPr sz="2400">
              <a:solidFill>
                <a:schemeClr val="lt1"/>
              </a:solidFill>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5" name="Shape 935"/>
        <p:cNvGrpSpPr/>
        <p:nvPr/>
      </p:nvGrpSpPr>
      <p:grpSpPr>
        <a:xfrm>
          <a:off x="0" y="0"/>
          <a:ext cx="0" cy="0"/>
          <a:chOff x="0" y="0"/>
          <a:chExt cx="0" cy="0"/>
        </a:xfrm>
      </p:grpSpPr>
      <p:sp>
        <p:nvSpPr>
          <p:cNvPr id="936" name="Google Shape;936;p93"/>
          <p:cNvSpPr txBox="1"/>
          <p:nvPr>
            <p:ph idx="1" type="body"/>
          </p:nvPr>
        </p:nvSpPr>
        <p:spPr>
          <a:xfrm>
            <a:off x="344500" y="962775"/>
            <a:ext cx="4062300" cy="14175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1000"/>
              </a:spcAft>
              <a:buNone/>
            </a:pPr>
            <a:r>
              <a:rPr b="1" lang="en" sz="1800">
                <a:solidFill>
                  <a:schemeClr val="lt1"/>
                </a:solidFill>
              </a:rPr>
              <a:t>NumPy</a:t>
            </a:r>
            <a:r>
              <a:rPr lang="en" sz="1800">
                <a:solidFill>
                  <a:schemeClr val="lt1"/>
                </a:solidFill>
              </a:rPr>
              <a:t>: Uses a global random state. Easy to use, but tricky for reproducibility in complex/parallel code.</a:t>
            </a:r>
            <a:endParaRPr sz="1800">
              <a:solidFill>
                <a:schemeClr val="lt1"/>
              </a:solidFill>
            </a:endParaRPr>
          </a:p>
        </p:txBody>
      </p:sp>
      <p:sp>
        <p:nvSpPr>
          <p:cNvPr id="937" name="Google Shape;937;p93"/>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3C4043"/>
                </a:solidFill>
              </a:rPr>
              <a:t>Explicit PRNG Keys are Key!</a:t>
            </a:r>
            <a:endParaRPr>
              <a:solidFill>
                <a:srgbClr val="3C4043"/>
              </a:solidFill>
            </a:endParaRPr>
          </a:p>
        </p:txBody>
      </p:sp>
      <p:sp>
        <p:nvSpPr>
          <p:cNvPr id="938" name="Google Shape;938;p93"/>
          <p:cNvSpPr txBox="1"/>
          <p:nvPr>
            <p:ph idx="1" type="body"/>
          </p:nvPr>
        </p:nvSpPr>
        <p:spPr>
          <a:xfrm>
            <a:off x="344500" y="2486775"/>
            <a:ext cx="4062300" cy="2031900"/>
          </a:xfrm>
          <a:prstGeom prst="rect">
            <a:avLst/>
          </a:prstGeom>
          <a:solidFill>
            <a:schemeClr val="dk1"/>
          </a:solidFill>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NumPy RNG</a:t>
            </a:r>
            <a:endParaRPr sz="1200">
              <a:solidFill>
                <a:srgbClr val="000000"/>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np.random.seed(</a:t>
            </a:r>
            <a:r>
              <a:rPr lang="en" sz="1200">
                <a:solidFill>
                  <a:srgbClr val="91CBFF"/>
                </a:solidFill>
                <a:latin typeface="Roboto Mono"/>
                <a:ea typeface="Roboto Mono"/>
                <a:cs typeface="Roboto Mono"/>
                <a:sym typeface="Roboto Mono"/>
              </a:rPr>
              <a:t>0</a:t>
            </a:r>
            <a:r>
              <a:rPr lang="en" sz="1200">
                <a:solidFill>
                  <a:srgbClr val="F0F3F6"/>
                </a:solidFill>
                <a:latin typeface="Roboto Mono"/>
                <a:ea typeface="Roboto Mono"/>
                <a:cs typeface="Roboto Mono"/>
                <a:sym typeface="Roboto Mono"/>
              </a:rPr>
              <a:t>)</a:t>
            </a:r>
            <a:endParaRPr sz="1200">
              <a:solidFill>
                <a:srgbClr val="000000"/>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print</a:t>
            </a:r>
            <a:r>
              <a:rPr lang="en" sz="1200">
                <a:solidFill>
                  <a:srgbClr val="F0F3F6"/>
                </a:solidFill>
                <a:latin typeface="Roboto Mono"/>
                <a:ea typeface="Roboto Mono"/>
                <a:cs typeface="Roboto Mono"/>
                <a:sym typeface="Roboto Mono"/>
              </a:rPr>
              <a:t>(np.random.normal()) </a:t>
            </a:r>
            <a:r>
              <a:rPr lang="en" sz="1200">
                <a:solidFill>
                  <a:srgbClr val="BDC4CC"/>
                </a:solidFill>
                <a:latin typeface="Roboto Mono"/>
                <a:ea typeface="Roboto Mono"/>
                <a:cs typeface="Roboto Mono"/>
                <a:sym typeface="Roboto Mono"/>
              </a:rPr>
              <a:t># Call 1</a:t>
            </a:r>
            <a:endParaRPr sz="1200">
              <a:solidFill>
                <a:srgbClr val="000000"/>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print</a:t>
            </a:r>
            <a:r>
              <a:rPr lang="en" sz="1200">
                <a:solidFill>
                  <a:srgbClr val="F0F3F6"/>
                </a:solidFill>
                <a:latin typeface="Roboto Mono"/>
                <a:ea typeface="Roboto Mono"/>
                <a:cs typeface="Roboto Mono"/>
                <a:sym typeface="Roboto Mono"/>
              </a:rPr>
              <a:t>(np.random.normal()) </a:t>
            </a:r>
            <a:r>
              <a:rPr lang="en" sz="1200">
                <a:solidFill>
                  <a:srgbClr val="BDC4CC"/>
                </a:solidFill>
                <a:latin typeface="Roboto Mono"/>
                <a:ea typeface="Roboto Mono"/>
                <a:cs typeface="Roboto Mono"/>
                <a:sym typeface="Roboto Mono"/>
              </a:rPr>
              <a:t># Call 2</a:t>
            </a:r>
            <a:endParaRPr sz="1200">
              <a:solidFill>
                <a:srgbClr val="000000"/>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Output:</a:t>
            </a:r>
            <a:endParaRPr sz="1200">
              <a:solidFill>
                <a:srgbClr val="000000"/>
              </a:solidFill>
              <a:latin typeface="Roboto Mono"/>
              <a:ea typeface="Roboto Mono"/>
              <a:cs typeface="Roboto Mono"/>
              <a:sym typeface="Roboto Mono"/>
            </a:endParaRPr>
          </a:p>
          <a:p>
            <a:pPr indent="0" lvl="0" marL="0" rtl="0" algn="l">
              <a:lnSpc>
                <a:spcPct val="150000"/>
              </a:lnSpc>
              <a:spcBef>
                <a:spcPts val="0"/>
              </a:spcBef>
              <a:spcAft>
                <a:spcPts val="0"/>
              </a:spcAft>
              <a:buNone/>
            </a:pPr>
            <a:r>
              <a:rPr b="1" lang="en" sz="1200">
                <a:solidFill>
                  <a:srgbClr val="BDC4CC"/>
                </a:solidFill>
                <a:latin typeface="Roboto Mono"/>
                <a:ea typeface="Roboto Mono"/>
                <a:cs typeface="Roboto Mono"/>
                <a:sym typeface="Roboto Mono"/>
              </a:rPr>
              <a:t># 1.764052345967664</a:t>
            </a:r>
            <a:endParaRPr b="1" sz="1200">
              <a:solidFill>
                <a:srgbClr val="BDC4CC"/>
              </a:solidFill>
              <a:latin typeface="Roboto Mono"/>
              <a:ea typeface="Roboto Mono"/>
              <a:cs typeface="Roboto Mono"/>
              <a:sym typeface="Roboto Mono"/>
            </a:endParaRPr>
          </a:p>
          <a:p>
            <a:pPr indent="0" lvl="0" marL="0" rtl="0" algn="l">
              <a:lnSpc>
                <a:spcPct val="150000"/>
              </a:lnSpc>
              <a:spcBef>
                <a:spcPts val="0"/>
              </a:spcBef>
              <a:spcAft>
                <a:spcPts val="0"/>
              </a:spcAft>
              <a:buNone/>
            </a:pPr>
            <a:r>
              <a:rPr b="1" lang="en" sz="1200">
                <a:solidFill>
                  <a:srgbClr val="BDC4CC"/>
                </a:solidFill>
                <a:latin typeface="Roboto Mono"/>
                <a:ea typeface="Roboto Mono"/>
                <a:cs typeface="Roboto Mono"/>
                <a:sym typeface="Roboto Mono"/>
              </a:rPr>
              <a:t># 0.4001572083672233</a:t>
            </a:r>
            <a:endParaRPr b="1" sz="1200">
              <a:solidFill>
                <a:srgbClr val="BDC4CC"/>
              </a:solidFill>
              <a:latin typeface="Roboto Mono"/>
              <a:ea typeface="Roboto Mono"/>
              <a:cs typeface="Roboto Mono"/>
              <a:sym typeface="Roboto Mono"/>
            </a:endParaRPr>
          </a:p>
        </p:txBody>
      </p:sp>
      <p:sp>
        <p:nvSpPr>
          <p:cNvPr id="939" name="Google Shape;939;p93"/>
          <p:cNvSpPr txBox="1"/>
          <p:nvPr>
            <p:ph idx="1" type="body"/>
          </p:nvPr>
        </p:nvSpPr>
        <p:spPr>
          <a:xfrm>
            <a:off x="4633065" y="962775"/>
            <a:ext cx="4062300" cy="10989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1000"/>
              </a:spcAft>
              <a:buNone/>
            </a:pPr>
            <a:r>
              <a:rPr b="1" lang="en" sz="1800">
                <a:solidFill>
                  <a:schemeClr val="lt1"/>
                </a:solidFill>
              </a:rPr>
              <a:t>JAX</a:t>
            </a:r>
            <a:r>
              <a:rPr lang="en" sz="1800">
                <a:solidFill>
                  <a:schemeClr val="lt1"/>
                </a:solidFill>
              </a:rPr>
              <a:t>: Requires explicit PRNG keys. Ensures reproducibility. Functional style.</a:t>
            </a:r>
            <a:endParaRPr sz="1800">
              <a:solidFill>
                <a:schemeClr val="lt1"/>
              </a:solidFill>
            </a:endParaRPr>
          </a:p>
        </p:txBody>
      </p:sp>
      <p:sp>
        <p:nvSpPr>
          <p:cNvPr id="940" name="Google Shape;940;p93"/>
          <p:cNvSpPr txBox="1"/>
          <p:nvPr>
            <p:ph idx="1" type="body"/>
          </p:nvPr>
        </p:nvSpPr>
        <p:spPr>
          <a:xfrm>
            <a:off x="4633077" y="2486775"/>
            <a:ext cx="4062300" cy="2308800"/>
          </a:xfrm>
          <a:prstGeom prst="rect">
            <a:avLst/>
          </a:prstGeom>
          <a:solidFill>
            <a:schemeClr val="dk1"/>
          </a:solidFill>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JAX RNG</a:t>
            </a:r>
            <a:endParaRPr sz="1200">
              <a:solidFill>
                <a:srgbClr val="000000"/>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from</a:t>
            </a:r>
            <a:r>
              <a:rPr lang="en" sz="1200">
                <a:solidFill>
                  <a:srgbClr val="F0F3F6"/>
                </a:solidFill>
                <a:latin typeface="Roboto Mono"/>
                <a:ea typeface="Roboto Mono"/>
                <a:cs typeface="Roboto Mono"/>
                <a:sym typeface="Roboto Mono"/>
              </a:rPr>
              <a:t> jax </a:t>
            </a: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random</a:t>
            </a:r>
            <a:endParaRPr sz="1200">
              <a:solidFill>
                <a:srgbClr val="000000"/>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key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random.PRNGKey(</a:t>
            </a:r>
            <a:r>
              <a:rPr lang="en" sz="1200">
                <a:solidFill>
                  <a:srgbClr val="91CBFF"/>
                </a:solidFill>
                <a:latin typeface="Roboto Mono"/>
                <a:ea typeface="Roboto Mono"/>
                <a:cs typeface="Roboto Mono"/>
                <a:sym typeface="Roboto Mono"/>
              </a:rPr>
              <a:t>0</a:t>
            </a:r>
            <a:r>
              <a:rPr lang="en" sz="1200">
                <a:solidFill>
                  <a:srgbClr val="F0F3F6"/>
                </a:solidFill>
                <a:latin typeface="Roboto Mono"/>
                <a:ea typeface="Roboto Mono"/>
                <a:cs typeface="Roboto Mono"/>
                <a:sym typeface="Roboto Mono"/>
              </a:rPr>
              <a:t>) </a:t>
            </a:r>
            <a:r>
              <a:rPr lang="en" sz="1200">
                <a:solidFill>
                  <a:srgbClr val="BDC4CC"/>
                </a:solidFill>
                <a:latin typeface="Roboto Mono"/>
                <a:ea typeface="Roboto Mono"/>
                <a:cs typeface="Roboto Mono"/>
                <a:sym typeface="Roboto Mono"/>
              </a:rPr>
              <a:t># Initial key</a:t>
            </a:r>
            <a:endParaRPr sz="1200">
              <a:solidFill>
                <a:srgbClr val="000000"/>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print</a:t>
            </a:r>
            <a:r>
              <a:rPr lang="en" sz="1200">
                <a:solidFill>
                  <a:srgbClr val="F0F3F6"/>
                </a:solidFill>
                <a:latin typeface="Roboto Mono"/>
                <a:ea typeface="Roboto Mono"/>
                <a:cs typeface="Roboto Mono"/>
                <a:sym typeface="Roboto Mono"/>
              </a:rPr>
              <a:t>(random.normal(key))</a:t>
            </a:r>
            <a:endParaRPr sz="1200">
              <a:solidFill>
                <a:srgbClr val="000000"/>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print</a:t>
            </a:r>
            <a:r>
              <a:rPr lang="en" sz="1200">
                <a:solidFill>
                  <a:srgbClr val="F0F3F6"/>
                </a:solidFill>
                <a:latin typeface="Roboto Mono"/>
                <a:ea typeface="Roboto Mono"/>
                <a:cs typeface="Roboto Mono"/>
                <a:sym typeface="Roboto Mono"/>
              </a:rPr>
              <a:t>(random.normal(key))</a:t>
            </a:r>
            <a:endParaRPr sz="1200">
              <a:solidFill>
                <a:srgbClr val="000000"/>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Output:</a:t>
            </a:r>
            <a:endParaRPr sz="1200">
              <a:solidFill>
                <a:srgbClr val="000000"/>
              </a:solidFill>
              <a:latin typeface="Roboto Mono"/>
              <a:ea typeface="Roboto Mono"/>
              <a:cs typeface="Roboto Mono"/>
              <a:sym typeface="Roboto Mono"/>
            </a:endParaRPr>
          </a:p>
          <a:p>
            <a:pPr indent="0" lvl="0" marL="0" rtl="0" algn="l">
              <a:lnSpc>
                <a:spcPct val="150000"/>
              </a:lnSpc>
              <a:spcBef>
                <a:spcPts val="0"/>
              </a:spcBef>
              <a:spcAft>
                <a:spcPts val="0"/>
              </a:spcAft>
              <a:buNone/>
            </a:pPr>
            <a:r>
              <a:rPr b="1" lang="en" sz="1200">
                <a:solidFill>
                  <a:srgbClr val="BDC4CC"/>
                </a:solidFill>
                <a:latin typeface="Roboto Mono"/>
                <a:ea typeface="Roboto Mono"/>
                <a:cs typeface="Roboto Mono"/>
                <a:sym typeface="Roboto Mono"/>
              </a:rPr>
              <a:t># 1.6226422</a:t>
            </a:r>
            <a:endParaRPr b="1" sz="1200">
              <a:solidFill>
                <a:srgbClr val="F0F3F6"/>
              </a:solidFill>
              <a:latin typeface="Roboto Mono"/>
              <a:ea typeface="Roboto Mono"/>
              <a:cs typeface="Roboto Mono"/>
              <a:sym typeface="Roboto Mono"/>
            </a:endParaRPr>
          </a:p>
          <a:p>
            <a:pPr indent="0" lvl="0" marL="0" rtl="0" algn="l">
              <a:lnSpc>
                <a:spcPct val="150000"/>
              </a:lnSpc>
              <a:spcBef>
                <a:spcPts val="0"/>
              </a:spcBef>
              <a:spcAft>
                <a:spcPts val="0"/>
              </a:spcAft>
              <a:buNone/>
            </a:pPr>
            <a:r>
              <a:rPr b="1" lang="en" sz="1200">
                <a:solidFill>
                  <a:srgbClr val="BDC4CC"/>
                </a:solidFill>
                <a:latin typeface="Roboto Mono"/>
                <a:ea typeface="Roboto Mono"/>
                <a:cs typeface="Roboto Mono"/>
                <a:sym typeface="Roboto Mono"/>
              </a:rPr>
              <a:t># 1.6226422</a:t>
            </a:r>
            <a:endParaRPr b="1" sz="1200">
              <a:solidFill>
                <a:srgbClr val="BDC4CC"/>
              </a:solidFill>
              <a:latin typeface="Roboto Mono"/>
              <a:ea typeface="Roboto Mono"/>
              <a:cs typeface="Roboto Mono"/>
              <a:sym typeface="Roboto Mon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4" name="Shape 944"/>
        <p:cNvGrpSpPr/>
        <p:nvPr/>
      </p:nvGrpSpPr>
      <p:grpSpPr>
        <a:xfrm>
          <a:off x="0" y="0"/>
          <a:ext cx="0" cy="0"/>
          <a:chOff x="0" y="0"/>
          <a:chExt cx="0" cy="0"/>
        </a:xfrm>
      </p:grpSpPr>
      <p:sp>
        <p:nvSpPr>
          <p:cNvPr id="945" name="Google Shape;945;p94"/>
          <p:cNvSpPr txBox="1"/>
          <p:nvPr>
            <p:ph idx="1" type="body"/>
          </p:nvPr>
        </p:nvSpPr>
        <p:spPr>
          <a:xfrm>
            <a:off x="344500" y="1572375"/>
            <a:ext cx="5590200" cy="21831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Clr>
                <a:schemeClr val="lt1"/>
              </a:buClr>
              <a:buSzPts val="1800"/>
              <a:buChar char="●"/>
            </a:pPr>
            <a:r>
              <a:rPr b="1" lang="en" sz="1800">
                <a:solidFill>
                  <a:schemeClr val="lt1"/>
                </a:solidFill>
              </a:rPr>
              <a:t>NumPy</a:t>
            </a:r>
            <a:r>
              <a:rPr lang="en" sz="1800">
                <a:solidFill>
                  <a:schemeClr val="lt1"/>
                </a:solidFill>
              </a:rPr>
              <a:t>: Relies on broadcasting and manually writing vectorized operations. Can be tricky for complex functions.</a:t>
            </a:r>
            <a:endParaRPr sz="1800">
              <a:solidFill>
                <a:schemeClr val="lt1"/>
              </a:solidFill>
            </a:endParaRPr>
          </a:p>
          <a:p>
            <a:pPr indent="-342900" lvl="0" marL="457200" rtl="0" algn="l">
              <a:lnSpc>
                <a:spcPct val="115000"/>
              </a:lnSpc>
              <a:spcBef>
                <a:spcPts val="1000"/>
              </a:spcBef>
              <a:spcAft>
                <a:spcPts val="1000"/>
              </a:spcAft>
              <a:buClr>
                <a:schemeClr val="lt1"/>
              </a:buClr>
              <a:buSzPts val="1800"/>
              <a:buChar char="●"/>
            </a:pPr>
            <a:r>
              <a:rPr b="1" lang="en" sz="1800">
                <a:solidFill>
                  <a:schemeClr val="lt1"/>
                </a:solidFill>
              </a:rPr>
              <a:t>JAX</a:t>
            </a:r>
            <a:r>
              <a:rPr lang="en" sz="1800">
                <a:solidFill>
                  <a:schemeClr val="lt1"/>
                </a:solidFill>
              </a:rPr>
              <a:t>: </a:t>
            </a:r>
            <a:r>
              <a:rPr lang="en" sz="1800">
                <a:solidFill>
                  <a:schemeClr val="lt1"/>
                </a:solidFill>
                <a:latin typeface="Roboto Mono Medium"/>
                <a:ea typeface="Roboto Mono Medium"/>
                <a:cs typeface="Roboto Mono Medium"/>
                <a:sym typeface="Roboto Mono Medium"/>
              </a:rPr>
              <a:t>jax.vmap()</a:t>
            </a:r>
            <a:r>
              <a:rPr lang="en" sz="1800">
                <a:solidFill>
                  <a:schemeClr val="lt1"/>
                </a:solidFill>
              </a:rPr>
              <a:t> automatically transforms a function written for single data points to operate over batches/axes.</a:t>
            </a:r>
            <a:endParaRPr sz="1800">
              <a:solidFill>
                <a:schemeClr val="lt1"/>
              </a:solidFill>
            </a:endParaRPr>
          </a:p>
        </p:txBody>
      </p:sp>
      <p:sp>
        <p:nvSpPr>
          <p:cNvPr id="946" name="Google Shape;946;p94"/>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3C4043"/>
                </a:solidFill>
              </a:rPr>
              <a:t>Write for One, Run for Many</a:t>
            </a:r>
            <a:endParaRPr>
              <a:solidFill>
                <a:srgbClr val="3C4043"/>
              </a:solidFill>
            </a:endParaRPr>
          </a:p>
        </p:txBody>
      </p:sp>
      <p:pic>
        <p:nvPicPr>
          <p:cNvPr id="947" name="Google Shape;947;p94"/>
          <p:cNvPicPr preferRelativeResize="0"/>
          <p:nvPr/>
        </p:nvPicPr>
        <p:blipFill>
          <a:blip r:embed="rId3">
            <a:alphaModFix/>
          </a:blip>
          <a:stretch>
            <a:fillRect/>
          </a:stretch>
        </p:blipFill>
        <p:spPr>
          <a:xfrm>
            <a:off x="6898073" y="2814675"/>
            <a:ext cx="1838275" cy="1066195"/>
          </a:xfrm>
          <a:prstGeom prst="rect">
            <a:avLst/>
          </a:prstGeom>
          <a:noFill/>
          <a:ln>
            <a:noFill/>
          </a:ln>
        </p:spPr>
      </p:pic>
      <p:pic>
        <p:nvPicPr>
          <p:cNvPr id="948" name="Google Shape;948;p94"/>
          <p:cNvPicPr preferRelativeResize="0"/>
          <p:nvPr/>
        </p:nvPicPr>
        <p:blipFill>
          <a:blip r:embed="rId4">
            <a:alphaModFix/>
          </a:blip>
          <a:stretch>
            <a:fillRect/>
          </a:stretch>
        </p:blipFill>
        <p:spPr>
          <a:xfrm>
            <a:off x="7142388" y="1029125"/>
            <a:ext cx="1349625" cy="1349625"/>
          </a:xfrm>
          <a:prstGeom prst="rect">
            <a:avLst/>
          </a:prstGeom>
          <a:noFill/>
          <a:ln>
            <a:noFill/>
          </a:ln>
        </p:spPr>
      </p:pic>
      <p:sp>
        <p:nvSpPr>
          <p:cNvPr id="949" name="Google Shape;949;p94"/>
          <p:cNvSpPr txBox="1"/>
          <p:nvPr/>
        </p:nvSpPr>
        <p:spPr>
          <a:xfrm>
            <a:off x="512075" y="4824875"/>
            <a:ext cx="65544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solidFill>
                  <a:srgbClr val="80868B"/>
                </a:solidFill>
                <a:latin typeface="Roboto"/>
                <a:ea typeface="Roboto"/>
                <a:cs typeface="Roboto"/>
                <a:sym typeface="Roboto"/>
              </a:rPr>
              <a:t>NumPy, the NumPy logo and any related marks are trademarks of the NumPy project</a:t>
            </a:r>
            <a:endParaRPr sz="900">
              <a:solidFill>
                <a:srgbClr val="80868B"/>
              </a:solidFill>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53" name="Shape 953"/>
        <p:cNvGrpSpPr/>
        <p:nvPr/>
      </p:nvGrpSpPr>
      <p:grpSpPr>
        <a:xfrm>
          <a:off x="0" y="0"/>
          <a:ext cx="0" cy="0"/>
          <a:chOff x="0" y="0"/>
          <a:chExt cx="0" cy="0"/>
        </a:xfrm>
      </p:grpSpPr>
      <p:sp>
        <p:nvSpPr>
          <p:cNvPr id="954" name="Google Shape;954;p95"/>
          <p:cNvSpPr txBox="1"/>
          <p:nvPr/>
        </p:nvSpPr>
        <p:spPr>
          <a:xfrm>
            <a:off x="375525" y="704525"/>
            <a:ext cx="8352600" cy="41637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100">
                <a:solidFill>
                  <a:srgbClr val="FF9492"/>
                </a:solidFill>
                <a:latin typeface="Roboto Mono"/>
                <a:ea typeface="Roboto Mono"/>
                <a:cs typeface="Roboto Mono"/>
                <a:sym typeface="Roboto Mono"/>
              </a:rPr>
              <a:t>import</a:t>
            </a:r>
            <a:r>
              <a:rPr lang="en" sz="1100">
                <a:solidFill>
                  <a:srgbClr val="F0F3F6"/>
                </a:solidFill>
                <a:latin typeface="Roboto Mono"/>
                <a:ea typeface="Roboto Mono"/>
                <a:cs typeface="Roboto Mono"/>
                <a:sym typeface="Roboto Mono"/>
              </a:rPr>
              <a:t> jax</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F9492"/>
                </a:solidFill>
                <a:latin typeface="Roboto Mono"/>
                <a:ea typeface="Roboto Mono"/>
                <a:cs typeface="Roboto Mono"/>
                <a:sym typeface="Roboto Mono"/>
              </a:rPr>
              <a:t>import</a:t>
            </a:r>
            <a:r>
              <a:rPr lang="en" sz="1100">
                <a:solidFill>
                  <a:srgbClr val="F0F3F6"/>
                </a:solidFill>
                <a:latin typeface="Roboto Mono"/>
                <a:ea typeface="Roboto Mono"/>
                <a:cs typeface="Roboto Mono"/>
                <a:sym typeface="Roboto Mono"/>
              </a:rPr>
              <a:t> jax.numpy </a:t>
            </a:r>
            <a:r>
              <a:rPr lang="en" sz="1100">
                <a:solidFill>
                  <a:srgbClr val="FF9492"/>
                </a:solidFill>
                <a:latin typeface="Roboto Mono"/>
                <a:ea typeface="Roboto Mono"/>
                <a:cs typeface="Roboto Mono"/>
                <a:sym typeface="Roboto Mono"/>
              </a:rPr>
              <a:t>as</a:t>
            </a:r>
            <a:r>
              <a:rPr lang="en" sz="1100">
                <a:solidFill>
                  <a:srgbClr val="F0F3F6"/>
                </a:solidFill>
                <a:latin typeface="Roboto Mono"/>
                <a:ea typeface="Roboto Mono"/>
                <a:cs typeface="Roboto Mono"/>
                <a:sym typeface="Roboto Mono"/>
              </a:rPr>
              <a:t> jnp</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F9492"/>
                </a:solidFill>
                <a:latin typeface="Roboto Mono"/>
                <a:ea typeface="Roboto Mono"/>
                <a:cs typeface="Roboto Mono"/>
                <a:sym typeface="Roboto Mono"/>
              </a:rPr>
              <a:t>from</a:t>
            </a:r>
            <a:r>
              <a:rPr lang="en" sz="1100">
                <a:solidFill>
                  <a:srgbClr val="F0F3F6"/>
                </a:solidFill>
                <a:latin typeface="Roboto Mono"/>
                <a:ea typeface="Roboto Mono"/>
                <a:cs typeface="Roboto Mono"/>
                <a:sym typeface="Roboto Mono"/>
              </a:rPr>
              <a:t> jax </a:t>
            </a:r>
            <a:r>
              <a:rPr lang="en" sz="1100">
                <a:solidFill>
                  <a:srgbClr val="FF9492"/>
                </a:solidFill>
                <a:latin typeface="Roboto Mono"/>
                <a:ea typeface="Roboto Mono"/>
                <a:cs typeface="Roboto Mono"/>
                <a:sym typeface="Roboto Mono"/>
              </a:rPr>
              <a:t>import</a:t>
            </a:r>
            <a:r>
              <a:rPr lang="en" sz="1100">
                <a:solidFill>
                  <a:srgbClr val="F0F3F6"/>
                </a:solidFill>
                <a:latin typeface="Roboto Mono"/>
                <a:ea typeface="Roboto Mono"/>
                <a:cs typeface="Roboto Mono"/>
                <a:sym typeface="Roboto Mono"/>
              </a:rPr>
              <a:t> vmap</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F9492"/>
                </a:solidFill>
                <a:latin typeface="Roboto Mono"/>
                <a:ea typeface="Roboto Mono"/>
                <a:cs typeface="Roboto Mono"/>
                <a:sym typeface="Roboto Mono"/>
              </a:rPr>
              <a:t>def</a:t>
            </a:r>
            <a:r>
              <a:rPr lang="en" sz="1100">
                <a:solidFill>
                  <a:srgbClr val="DBB7FF"/>
                </a:solidFill>
                <a:latin typeface="Roboto Mono"/>
                <a:ea typeface="Roboto Mono"/>
                <a:cs typeface="Roboto Mono"/>
                <a:sym typeface="Roboto Mono"/>
              </a:rPr>
              <a:t> predict</a:t>
            </a:r>
            <a:r>
              <a:rPr lang="en" sz="1100">
                <a:solidFill>
                  <a:srgbClr val="F0F3F6"/>
                </a:solidFill>
                <a:latin typeface="Roboto Mono"/>
                <a:ea typeface="Roboto Mono"/>
                <a:cs typeface="Roboto Mono"/>
                <a:sym typeface="Roboto Mono"/>
              </a:rPr>
              <a:t>(W, b, x):</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F9492"/>
                </a:solidFill>
                <a:latin typeface="Roboto Mono"/>
                <a:ea typeface="Roboto Mono"/>
                <a:cs typeface="Roboto Mono"/>
                <a:sym typeface="Roboto Mono"/>
              </a:rPr>
              <a:t>    return</a:t>
            </a:r>
            <a:r>
              <a:rPr lang="en" sz="1100">
                <a:solidFill>
                  <a:srgbClr val="F0F3F6"/>
                </a:solidFill>
                <a:latin typeface="Roboto Mono"/>
                <a:ea typeface="Roboto Mono"/>
                <a:cs typeface="Roboto Mono"/>
                <a:sym typeface="Roboto Mono"/>
              </a:rPr>
              <a:t> jnp.dot(W, x) </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 b</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W </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 jnp.ones((</a:t>
            </a:r>
            <a:r>
              <a:rPr lang="en" sz="1100">
                <a:solidFill>
                  <a:srgbClr val="91CBFF"/>
                </a:solidFill>
                <a:latin typeface="Roboto Mono"/>
                <a:ea typeface="Roboto Mono"/>
                <a:cs typeface="Roboto Mono"/>
                <a:sym typeface="Roboto Mono"/>
              </a:rPr>
              <a:t>3</a:t>
            </a:r>
            <a:r>
              <a:rPr lang="en" sz="1100">
                <a:solidFill>
                  <a:srgbClr val="F0F3F6"/>
                </a:solidFill>
                <a:latin typeface="Roboto Mono"/>
                <a:ea typeface="Roboto Mono"/>
                <a:cs typeface="Roboto Mono"/>
                <a:sym typeface="Roboto Mono"/>
              </a:rPr>
              <a:t>, </a:t>
            </a:r>
            <a:r>
              <a:rPr lang="en" sz="1100">
                <a:solidFill>
                  <a:srgbClr val="91CBFF"/>
                </a:solidFill>
                <a:latin typeface="Roboto Mono"/>
                <a:ea typeface="Roboto Mono"/>
                <a:cs typeface="Roboto Mono"/>
                <a:sym typeface="Roboto Mono"/>
              </a:rPr>
              <a:t>4</a:t>
            </a:r>
            <a:r>
              <a:rPr lang="en" sz="1100">
                <a:solidFill>
                  <a:srgbClr val="F0F3F6"/>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b </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 jnp.ones(</a:t>
            </a:r>
            <a:r>
              <a:rPr lang="en" sz="1100">
                <a:solidFill>
                  <a:srgbClr val="91CBFF"/>
                </a:solidFill>
                <a:latin typeface="Roboto Mono"/>
                <a:ea typeface="Roboto Mono"/>
                <a:cs typeface="Roboto Mono"/>
                <a:sym typeface="Roboto Mono"/>
              </a:rPr>
              <a:t>3</a:t>
            </a:r>
            <a:r>
              <a:rPr lang="en" sz="1100">
                <a:solidFill>
                  <a:srgbClr val="F0F3F6"/>
                </a:solidFill>
                <a:latin typeface="Roboto Mono"/>
                <a:ea typeface="Roboto Mono"/>
                <a:cs typeface="Roboto Mono"/>
                <a:sym typeface="Roboto Mono"/>
              </a:rPr>
              <a:t>)</a:t>
            </a:r>
            <a:endParaRPr sz="1100">
              <a:solidFill>
                <a:srgbClr val="F0F3F6"/>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batch_x </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 jnp.ones((</a:t>
            </a:r>
            <a:r>
              <a:rPr lang="en" sz="1100">
                <a:solidFill>
                  <a:srgbClr val="91CBFF"/>
                </a:solidFill>
                <a:latin typeface="Roboto Mono"/>
                <a:ea typeface="Roboto Mono"/>
                <a:cs typeface="Roboto Mono"/>
                <a:sym typeface="Roboto Mono"/>
              </a:rPr>
              <a:t>10</a:t>
            </a:r>
            <a:r>
              <a:rPr lang="en" sz="1100">
                <a:solidFill>
                  <a:srgbClr val="F0F3F6"/>
                </a:solidFill>
                <a:latin typeface="Roboto Mono"/>
                <a:ea typeface="Roboto Mono"/>
                <a:cs typeface="Roboto Mono"/>
                <a:sym typeface="Roboto Mono"/>
              </a:rPr>
              <a:t>, </a:t>
            </a:r>
            <a:r>
              <a:rPr lang="en" sz="1100">
                <a:solidFill>
                  <a:srgbClr val="91CBFF"/>
                </a:solidFill>
                <a:latin typeface="Roboto Mono"/>
                <a:ea typeface="Roboto Mono"/>
                <a:cs typeface="Roboto Mono"/>
                <a:sym typeface="Roboto Mono"/>
              </a:rPr>
              <a:t>4</a:t>
            </a:r>
            <a:r>
              <a:rPr lang="en" sz="1100">
                <a:solidFill>
                  <a:srgbClr val="F0F3F6"/>
                </a:solidFill>
                <a:latin typeface="Roboto Mono"/>
                <a:ea typeface="Roboto Mono"/>
                <a:cs typeface="Roboto Mono"/>
                <a:sym typeface="Roboto Mono"/>
              </a:rPr>
              <a:t>)) </a:t>
            </a:r>
            <a:r>
              <a:rPr lang="en" sz="1100">
                <a:solidFill>
                  <a:srgbClr val="BDC4CC"/>
                </a:solidFill>
                <a:latin typeface="Roboto Mono"/>
                <a:ea typeface="Roboto Mono"/>
                <a:cs typeface="Roboto Mono"/>
                <a:sym typeface="Roboto Mono"/>
              </a:rPr>
              <a:t># Batch of 10 data points</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b="1" lang="en" sz="1100">
                <a:solidFill>
                  <a:srgbClr val="BDC4CC"/>
                </a:solidFill>
                <a:latin typeface="Roboto Mono"/>
                <a:ea typeface="Roboto Mono"/>
                <a:cs typeface="Roboto Mono"/>
                <a:sym typeface="Roboto Mono"/>
              </a:rPr>
              <a:t># Apply vmap() to predict the whole batch without a Python loop</a:t>
            </a:r>
            <a:endParaRPr b="1"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batch_predict </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 vmap(predict, </a:t>
            </a:r>
            <a:r>
              <a:rPr lang="en" sz="1100">
                <a:solidFill>
                  <a:srgbClr val="FFB757"/>
                </a:solidFill>
                <a:latin typeface="Roboto Mono"/>
                <a:ea typeface="Roboto Mono"/>
                <a:cs typeface="Roboto Mono"/>
                <a:sym typeface="Roboto Mono"/>
              </a:rPr>
              <a:t>in_axes</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a:t>
            </a:r>
            <a:r>
              <a:rPr lang="en" sz="1100">
                <a:solidFill>
                  <a:srgbClr val="91CBFF"/>
                </a:solidFill>
                <a:latin typeface="Roboto Mono"/>
                <a:ea typeface="Roboto Mono"/>
                <a:cs typeface="Roboto Mono"/>
                <a:sym typeface="Roboto Mono"/>
              </a:rPr>
              <a:t>None</a:t>
            </a:r>
            <a:r>
              <a:rPr lang="en" sz="1100">
                <a:solidFill>
                  <a:srgbClr val="F0F3F6"/>
                </a:solidFill>
                <a:latin typeface="Roboto Mono"/>
                <a:ea typeface="Roboto Mono"/>
                <a:cs typeface="Roboto Mono"/>
                <a:sym typeface="Roboto Mono"/>
              </a:rPr>
              <a:t>, </a:t>
            </a:r>
            <a:r>
              <a:rPr lang="en" sz="1100">
                <a:solidFill>
                  <a:srgbClr val="91CBFF"/>
                </a:solidFill>
                <a:latin typeface="Roboto Mono"/>
                <a:ea typeface="Roboto Mono"/>
                <a:cs typeface="Roboto Mono"/>
                <a:sym typeface="Roboto Mono"/>
              </a:rPr>
              <a:t>None</a:t>
            </a:r>
            <a:r>
              <a:rPr lang="en" sz="1100">
                <a:solidFill>
                  <a:srgbClr val="F0F3F6"/>
                </a:solidFill>
                <a:latin typeface="Roboto Mono"/>
                <a:ea typeface="Roboto Mono"/>
                <a:cs typeface="Roboto Mono"/>
                <a:sym typeface="Roboto Mono"/>
              </a:rPr>
              <a:t>, </a:t>
            </a:r>
            <a:r>
              <a:rPr lang="en" sz="1100">
                <a:solidFill>
                  <a:srgbClr val="91CBFF"/>
                </a:solidFill>
                <a:latin typeface="Roboto Mono"/>
                <a:ea typeface="Roboto Mono"/>
                <a:cs typeface="Roboto Mono"/>
                <a:sym typeface="Roboto Mono"/>
              </a:rPr>
              <a:t>0</a:t>
            </a:r>
            <a:r>
              <a:rPr lang="en" sz="1100">
                <a:solidFill>
                  <a:srgbClr val="F0F3F6"/>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BDC4CC"/>
                </a:solidFill>
                <a:latin typeface="Roboto Mono"/>
                <a:ea typeface="Roboto Mono"/>
                <a:cs typeface="Roboto Mono"/>
                <a:sym typeface="Roboto Mono"/>
              </a:rPr>
              <a:t># Result is shape (10, 3) - one prediction per input in the batch</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batch_result </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 batch_predict(W, b, batch_x)</a:t>
            </a:r>
            <a:endParaRPr sz="1100">
              <a:solidFill>
                <a:srgbClr val="FF9492"/>
              </a:solidFill>
              <a:latin typeface="Roboto Mono"/>
              <a:ea typeface="Roboto Mono"/>
              <a:cs typeface="Roboto Mono"/>
              <a:sym typeface="Roboto Mono"/>
            </a:endParaRPr>
          </a:p>
        </p:txBody>
      </p:sp>
      <p:sp>
        <p:nvSpPr>
          <p:cNvPr id="955" name="Google Shape;955;p95"/>
          <p:cNvSpPr txBox="1"/>
          <p:nvPr>
            <p:ph idx="4294967295" type="title"/>
          </p:nvPr>
        </p:nvSpPr>
        <p:spPr>
          <a:xfrm>
            <a:off x="344500" y="357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Write for One, Run for Many</a:t>
            </a:r>
            <a:endParaRPr>
              <a:solidFill>
                <a:schemeClr val="lt2"/>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9" name="Shape 959"/>
        <p:cNvGrpSpPr/>
        <p:nvPr/>
      </p:nvGrpSpPr>
      <p:grpSpPr>
        <a:xfrm>
          <a:off x="0" y="0"/>
          <a:ext cx="0" cy="0"/>
          <a:chOff x="0" y="0"/>
          <a:chExt cx="0" cy="0"/>
        </a:xfrm>
      </p:grpSpPr>
      <p:sp>
        <p:nvSpPr>
          <p:cNvPr id="960" name="Google Shape;960;p96"/>
          <p:cNvSpPr txBox="1"/>
          <p:nvPr>
            <p:ph idx="1" type="body"/>
          </p:nvPr>
        </p:nvSpPr>
        <p:spPr>
          <a:xfrm>
            <a:off x="344500" y="1191375"/>
            <a:ext cx="4087800" cy="32673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Tree-like nested Python containers (</a:t>
            </a:r>
            <a:r>
              <a:rPr lang="en" sz="1800">
                <a:latin typeface="Roboto Mono Medium"/>
                <a:ea typeface="Roboto Mono Medium"/>
                <a:cs typeface="Roboto Mono Medium"/>
                <a:sym typeface="Roboto Mono Medium"/>
              </a:rPr>
              <a:t>lists, tuples, dicts</a:t>
            </a:r>
            <a:r>
              <a:rPr lang="en" sz="1800"/>
              <a:t>) holding JAX arrays (or other values) as "leaves"</a:t>
            </a:r>
            <a:endParaRPr sz="1800"/>
          </a:p>
          <a:p>
            <a:pPr indent="-342900" lvl="0" marL="457200" rtl="0" algn="l">
              <a:lnSpc>
                <a:spcPct val="115000"/>
              </a:lnSpc>
              <a:spcBef>
                <a:spcPts val="1000"/>
              </a:spcBef>
              <a:spcAft>
                <a:spcPts val="0"/>
              </a:spcAft>
              <a:buSzPts val="1800"/>
              <a:buChar char="●"/>
            </a:pPr>
            <a:r>
              <a:rPr lang="en" sz="1800"/>
              <a:t>Ubiquitous in JAX for parameters, metrics, optimizer states and etc.</a:t>
            </a:r>
            <a:endParaRPr sz="1800"/>
          </a:p>
          <a:p>
            <a:pPr indent="-342900" lvl="0" marL="457200" rtl="0" algn="l">
              <a:lnSpc>
                <a:spcPct val="115000"/>
              </a:lnSpc>
              <a:spcBef>
                <a:spcPts val="1000"/>
              </a:spcBef>
              <a:spcAft>
                <a:spcPts val="1000"/>
              </a:spcAft>
              <a:buSzPts val="1800"/>
              <a:buChar char="●"/>
            </a:pPr>
            <a:r>
              <a:rPr lang="en" sz="1800"/>
              <a:t>Essential for initializing complex structures, applying updates, aggregating results</a:t>
            </a:r>
            <a:endParaRPr sz="1800"/>
          </a:p>
        </p:txBody>
      </p:sp>
      <p:sp>
        <p:nvSpPr>
          <p:cNvPr id="961" name="Google Shape;961;p96"/>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Pytrees</a:t>
            </a:r>
            <a:endParaRPr/>
          </a:p>
        </p:txBody>
      </p:sp>
      <p:sp>
        <p:nvSpPr>
          <p:cNvPr id="962" name="Google Shape;962;p96"/>
          <p:cNvSpPr/>
          <p:nvPr/>
        </p:nvSpPr>
        <p:spPr>
          <a:xfrm>
            <a:off x="4450850" y="1297425"/>
            <a:ext cx="4572000" cy="2757300"/>
          </a:xfrm>
          <a:prstGeom prst="roundRect">
            <a:avLst>
              <a:gd fmla="val 5021" name="adj"/>
            </a:avLst>
          </a:prstGeom>
          <a:solidFill>
            <a:srgbClr val="202124"/>
          </a:solidFill>
          <a:ln cap="flat" cmpd="sng" w="9525">
            <a:solidFill>
              <a:srgbClr val="EEEEEE"/>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params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9CCC65"/>
                </a:solidFill>
                <a:latin typeface="Roboto Mono"/>
                <a:ea typeface="Roboto Mono"/>
                <a:cs typeface="Roboto Mono"/>
                <a:sym typeface="Roboto Mono"/>
              </a:rPr>
              <a:t>   "layer1"</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9CCC65"/>
                </a:solidFill>
                <a:latin typeface="Roboto Mono"/>
                <a:ea typeface="Roboto Mono"/>
                <a:cs typeface="Roboto Mono"/>
                <a:sym typeface="Roboto Mono"/>
              </a:rPr>
              <a:t>      "w"</a:t>
            </a:r>
            <a:r>
              <a:rPr lang="en" sz="1100">
                <a:solidFill>
                  <a:srgbClr val="ECEFF1"/>
                </a:solidFill>
                <a:latin typeface="Roboto Mono"/>
                <a:ea typeface="Roboto Mono"/>
                <a:cs typeface="Roboto Mono"/>
                <a:sym typeface="Roboto Mono"/>
              </a:rPr>
              <a:t>:[</a:t>
            </a:r>
            <a:r>
              <a:rPr lang="en" sz="1100">
                <a:solidFill>
                  <a:srgbClr val="FBC02D"/>
                </a:solidFill>
                <a:latin typeface="Roboto Mono"/>
                <a:ea typeface="Roboto Mono"/>
                <a:cs typeface="Roboto Mono"/>
                <a:sym typeface="Roboto Mono"/>
              </a:rPr>
              <a:t>1</a:t>
            </a:r>
            <a:r>
              <a:rPr lang="en" sz="1100">
                <a:solidFill>
                  <a:srgbClr val="ECEFF1"/>
                </a:solidFill>
                <a:latin typeface="Roboto Mono"/>
                <a:ea typeface="Roboto Mono"/>
                <a:cs typeface="Roboto Mono"/>
                <a:sym typeface="Roboto Mono"/>
              </a:rPr>
              <a:t>, </a:t>
            </a:r>
            <a:r>
              <a:rPr lang="en" sz="1100">
                <a:solidFill>
                  <a:srgbClr val="FBC02D"/>
                </a:solidFill>
                <a:latin typeface="Roboto Mono"/>
                <a:ea typeface="Roboto Mono"/>
                <a:cs typeface="Roboto Mono"/>
                <a:sym typeface="Roboto Mono"/>
              </a:rPr>
              <a:t>1</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9CCC65"/>
                </a:solidFill>
                <a:latin typeface="Roboto Mono"/>
                <a:ea typeface="Roboto Mono"/>
                <a:cs typeface="Roboto Mono"/>
                <a:sym typeface="Roboto Mono"/>
              </a:rPr>
              <a:t>      "b"</a:t>
            </a:r>
            <a:r>
              <a:rPr lang="en" sz="1100">
                <a:solidFill>
                  <a:srgbClr val="ECEFF1"/>
                </a:solidFill>
                <a:latin typeface="Roboto Mono"/>
                <a:ea typeface="Roboto Mono"/>
                <a:cs typeface="Roboto Mono"/>
                <a:sym typeface="Roboto Mono"/>
              </a:rPr>
              <a:t>:</a:t>
            </a:r>
            <a:r>
              <a:rPr lang="en" sz="1100">
                <a:solidFill>
                  <a:srgbClr val="FBC02D"/>
                </a:solidFill>
                <a:latin typeface="Roboto Mono"/>
                <a:ea typeface="Roboto Mono"/>
                <a:cs typeface="Roboto Mono"/>
                <a:sym typeface="Roboto Mono"/>
              </a:rPr>
              <a:t>2</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9CCC65"/>
                </a:solidFill>
                <a:latin typeface="Roboto Mono"/>
                <a:ea typeface="Roboto Mono"/>
                <a:cs typeface="Roboto Mono"/>
                <a:sym typeface="Roboto Mono"/>
              </a:rPr>
              <a:t>   "layer2"</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9CCC65"/>
                </a:solidFill>
                <a:latin typeface="Roboto Mono"/>
                <a:ea typeface="Roboto Mono"/>
                <a:cs typeface="Roboto Mono"/>
                <a:sym typeface="Roboto Mono"/>
              </a:rPr>
              <a:t>      "w"</a:t>
            </a:r>
            <a:r>
              <a:rPr lang="en" sz="1100">
                <a:solidFill>
                  <a:srgbClr val="ECEFF1"/>
                </a:solidFill>
                <a:latin typeface="Roboto Mono"/>
                <a:ea typeface="Roboto Mono"/>
                <a:cs typeface="Roboto Mono"/>
                <a:sym typeface="Roboto Mono"/>
              </a:rPr>
              <a:t>:</a:t>
            </a:r>
            <a:r>
              <a:rPr lang="en" sz="1100">
                <a:solidFill>
                  <a:srgbClr val="FBC02D"/>
                </a:solidFill>
                <a:latin typeface="Roboto Mono"/>
                <a:ea typeface="Roboto Mono"/>
                <a:cs typeface="Roboto Mono"/>
                <a:sym typeface="Roboto Mono"/>
              </a:rPr>
              <a:t>3</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9CCC65"/>
                </a:solidFill>
                <a:latin typeface="Roboto Mono"/>
                <a:ea typeface="Roboto Mono"/>
                <a:cs typeface="Roboto Mono"/>
                <a:sym typeface="Roboto Mono"/>
              </a:rPr>
              <a:t>      "b"</a:t>
            </a:r>
            <a:r>
              <a:rPr lang="en" sz="1100">
                <a:solidFill>
                  <a:srgbClr val="ECEFF1"/>
                </a:solidFill>
                <a:latin typeface="Roboto Mono"/>
                <a:ea typeface="Roboto Mono"/>
                <a:cs typeface="Roboto Mono"/>
                <a:sym typeface="Roboto Mono"/>
              </a:rPr>
              <a:t>:</a:t>
            </a:r>
            <a:r>
              <a:rPr lang="en" sz="1100">
                <a:solidFill>
                  <a:srgbClr val="FBC02D"/>
                </a:solidFill>
                <a:latin typeface="Roboto Mono"/>
                <a:ea typeface="Roboto Mono"/>
                <a:cs typeface="Roboto Mono"/>
                <a:sym typeface="Roboto Mono"/>
              </a:rPr>
              <a:t>4</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a:t>
            </a:r>
            <a:endParaRPr sz="1100">
              <a:solidFill>
                <a:srgbClr val="ECEFF1"/>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solidFill>
                <a:srgbClr val="ECEFF1"/>
              </a:solidFill>
              <a:latin typeface="Roboto Mono"/>
              <a:ea typeface="Roboto Mono"/>
              <a:cs typeface="Roboto Mono"/>
              <a:sym typeface="Roboto Mono"/>
            </a:endParaRPr>
          </a:p>
        </p:txBody>
      </p:sp>
    </p:spTree>
  </p:cSld>
  <p:clrMapOvr>
    <a:masterClrMapping/>
  </p:clrMapOvr>
</p:sld>
</file>

<file path=ppt/theme/theme1.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